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style3.xml" ContentType="application/vnd.ms-office.chartstyle+xml"/>
  <Override PartName="/ppt/charts/chart3.xml" ContentType="application/vnd.openxmlformats-officedocument.drawingml.chart+xml"/>
  <Override PartName="/ppt/charts/colors3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chart4.xml" ContentType="application/vnd.openxmlformats-officedocument.drawingml.char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48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9d4249f02564d157/0%20-%20ENI/3%20ieme%20Edition%202025/En%20cours/4%20ieme%20chapitre/Corrig&#233;_4-DEF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9d4249f02564d157/0%20-%20ENI/3%20ieme%20Edition%202025/En%20cours/4%20ieme%20chapitre/Corrig&#233;_4-DEF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9d4249f02564d157/0%20-%20ENI/3%20ieme%20Edition%202025/En%20cours/4%20ieme%20chapitre/Corrig&#233;_4-DEF.xlsm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9d4249f02564d157/0%20-%20ENI/3%20ieme%20Edition%202025/En%20cours/4%20ieme%20chapitre/Corrig&#233;_4-DEF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TCD_GCD!$C$1</c:f>
              <c:strCache>
                <c:ptCount val="1"/>
                <c:pt idx="0">
                  <c:v>Nombre d'anomalies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TCD_GCD!$A$2:$A$16</c:f>
              <c:strCache>
                <c:ptCount val="15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  <c:pt idx="12">
                  <c:v>S13</c:v>
                </c:pt>
                <c:pt idx="13">
                  <c:v>S14</c:v>
                </c:pt>
                <c:pt idx="14">
                  <c:v>S15</c:v>
                </c:pt>
              </c:strCache>
            </c:strRef>
          </c:cat>
          <c:val>
            <c:numRef>
              <c:f>TCD_GCD!$C$2:$C$16</c:f>
              <c:numCache>
                <c:formatCode>0</c:formatCode>
                <c:ptCount val="15"/>
                <c:pt idx="0">
                  <c:v>2</c:v>
                </c:pt>
                <c:pt idx="1">
                  <c:v>3</c:v>
                </c:pt>
                <c:pt idx="2">
                  <c:v>11</c:v>
                </c:pt>
                <c:pt idx="3">
                  <c:v>11</c:v>
                </c:pt>
                <c:pt idx="4">
                  <c:v>16</c:v>
                </c:pt>
                <c:pt idx="5">
                  <c:v>16</c:v>
                </c:pt>
                <c:pt idx="6">
                  <c:v>16</c:v>
                </c:pt>
                <c:pt idx="7">
                  <c:v>14</c:v>
                </c:pt>
                <c:pt idx="8">
                  <c:v>14</c:v>
                </c:pt>
                <c:pt idx="9">
                  <c:v>14</c:v>
                </c:pt>
                <c:pt idx="10">
                  <c:v>14</c:v>
                </c:pt>
                <c:pt idx="11">
                  <c:v>14</c:v>
                </c:pt>
                <c:pt idx="12">
                  <c:v>14</c:v>
                </c:pt>
                <c:pt idx="13">
                  <c:v>14</c:v>
                </c:pt>
                <c:pt idx="14">
                  <c:v>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B3-4529-B3C9-18CE43ABA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60131376"/>
        <c:axId val="1560132336"/>
      </c:lineChart>
      <c:catAx>
        <c:axId val="156013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60132336"/>
        <c:crosses val="autoZero"/>
        <c:auto val="1"/>
        <c:lblAlgn val="ctr"/>
        <c:lblOffset val="100"/>
        <c:noMultiLvlLbl val="0"/>
      </c:catAx>
      <c:valAx>
        <c:axId val="1560132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60131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[Corrigé_4-DEF.xlsm]TCD_GCD!Tableau croisé dynamique2</c:name>
    <c:fmtId val="148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/>
              <a:t>Anomalie par projet et par priorité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ivotFmts>
      <c:pivotFmt>
        <c:idx val="0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TCD_GCD!$B$25:$B$26</c:f>
              <c:strCache>
                <c:ptCount val="1"/>
                <c:pt idx="0">
                  <c:v>P1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TCD_GCD!$A$27:$A$31</c:f>
              <c:strCache>
                <c:ptCount val="4"/>
                <c:pt idx="0">
                  <c:v>Back</c:v>
                </c:pt>
                <c:pt idx="1">
                  <c:v>Front</c:v>
                </c:pt>
                <c:pt idx="2">
                  <c:v>Middle</c:v>
                </c:pt>
                <c:pt idx="3">
                  <c:v>Non défini</c:v>
                </c:pt>
              </c:strCache>
            </c:strRef>
          </c:cat>
          <c:val>
            <c:numRef>
              <c:f>TCD_GCD!$B$27:$B$31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41-42B8-8538-8C822475047C}"/>
            </c:ext>
          </c:extLst>
        </c:ser>
        <c:ser>
          <c:idx val="1"/>
          <c:order val="1"/>
          <c:tx>
            <c:strRef>
              <c:f>TCD_GCD!$C$25:$C$26</c:f>
              <c:strCache>
                <c:ptCount val="1"/>
                <c:pt idx="0">
                  <c:v>P2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TCD_GCD!$A$27:$A$31</c:f>
              <c:strCache>
                <c:ptCount val="4"/>
                <c:pt idx="0">
                  <c:v>Back</c:v>
                </c:pt>
                <c:pt idx="1">
                  <c:v>Front</c:v>
                </c:pt>
                <c:pt idx="2">
                  <c:v>Middle</c:v>
                </c:pt>
                <c:pt idx="3">
                  <c:v>Non défini</c:v>
                </c:pt>
              </c:strCache>
            </c:strRef>
          </c:cat>
          <c:val>
            <c:numRef>
              <c:f>TCD_GCD!$C$27:$C$31</c:f>
              <c:numCache>
                <c:formatCode>General</c:formatCode>
                <c:ptCount val="4"/>
                <c:pt idx="0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41-42B8-8538-8C822475047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048830208"/>
        <c:axId val="1048827808"/>
      </c:barChart>
      <c:catAx>
        <c:axId val="104883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048827808"/>
        <c:crosses val="autoZero"/>
        <c:auto val="1"/>
        <c:lblAlgn val="ctr"/>
        <c:lblOffset val="100"/>
        <c:noMultiLvlLbl val="0"/>
      </c:catAx>
      <c:valAx>
        <c:axId val="1048827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04883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[Corrigé_4-DEF.xlsm]TCD_GCD!Tableau croisé dynamique1</c:name>
    <c:fmtId val="158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/>
              <a:t>Statut des cas de test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ivotFmts>
      <c:pivotFmt>
        <c:idx val="0"/>
        <c:spPr>
          <a:gradFill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2"/>
        <c:spPr>
          <a:solidFill>
            <a:schemeClr val="bg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3"/>
        <c:spPr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4"/>
        <c:spPr>
          <a:solidFill>
            <a:srgbClr val="00B05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5"/>
        <c:spPr>
          <a:gradFill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6"/>
        <c:spPr>
          <a:gradFill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8"/>
        <c:spPr>
          <a:solidFill>
            <a:schemeClr val="bg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9"/>
        <c:spPr>
          <a:solidFill>
            <a:srgbClr val="00B05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10"/>
        <c:spPr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11"/>
        <c:spPr>
          <a:gradFill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13"/>
        <c:spPr>
          <a:solidFill>
            <a:schemeClr val="bg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14"/>
        <c:spPr>
          <a:solidFill>
            <a:srgbClr val="00B05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15"/>
        <c:spPr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16"/>
        <c:spPr>
          <a:gradFill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18"/>
        <c:spPr>
          <a:solidFill>
            <a:schemeClr val="bg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19"/>
        <c:spPr>
          <a:solidFill>
            <a:srgbClr val="00B05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20"/>
        <c:spPr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21"/>
        <c:spPr>
          <a:gradFill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23"/>
        <c:spPr>
          <a:solidFill>
            <a:schemeClr val="bg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24"/>
        <c:spPr>
          <a:solidFill>
            <a:srgbClr val="00B05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  <c:pivotFmt>
        <c:idx val="25"/>
        <c:spPr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c:spPr>
      </c:pivotFmt>
    </c:pivotFmts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TCD_GCD!$B$40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59BD-432F-BD24-9C2ED3623F2A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59BD-432F-BD24-9C2ED3623F2A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59BD-432F-BD24-9C2ED3623F2A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59BD-432F-BD24-9C2ED3623F2A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59BD-432F-BD24-9C2ED3623F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TCD_GCD!$A$41:$A$45</c:f>
              <c:strCache>
                <c:ptCount val="4"/>
                <c:pt idx="0">
                  <c:v>KO</c:v>
                </c:pt>
                <c:pt idx="1">
                  <c:v>Non livré</c:v>
                </c:pt>
                <c:pt idx="2">
                  <c:v>OK</c:v>
                </c:pt>
                <c:pt idx="3">
                  <c:v>Pas commencé</c:v>
                </c:pt>
              </c:strCache>
            </c:strRef>
          </c:cat>
          <c:val>
            <c:numRef>
              <c:f>TCD_GCD!$B$41:$B$45</c:f>
              <c:numCache>
                <c:formatCode>_-* #\ ##0_-;\-* #\ ##0_-;_-* "-"??_-;_-@_-</c:formatCode>
                <c:ptCount val="4"/>
                <c:pt idx="0">
                  <c:v>16</c:v>
                </c:pt>
                <c:pt idx="1">
                  <c:v>3</c:v>
                </c:pt>
                <c:pt idx="2">
                  <c:v>27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9BD-432F-BD24-9C2ED3623F2A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[Corrigé_4-DEF.xlsm]TCD_GCD!TCD_ExecParPersonne</c:name>
    <c:fmtId val="3"/>
  </c:pivotSource>
  <c:chart>
    <c:title>
      <c:tx>
        <c:rich>
          <a:bodyPr/>
          <a:lstStyle/>
          <a:p>
            <a:pPr>
              <a:defRPr/>
            </a:pPr>
            <a:r>
              <a:rPr lang="en-US"/>
              <a:t>Exécution par personne</a:t>
            </a:r>
          </a:p>
        </c:rich>
      </c:tx>
      <c:overlay val="0"/>
    </c:title>
    <c:autoTitleDeleted val="0"/>
    <c:pivotFmts>
      <c:pivotFmt>
        <c:idx val="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TCD_GCD!$B$100:$B$101</c:f>
              <c:strCache>
                <c:ptCount val="1"/>
                <c:pt idx="0">
                  <c:v>P1</c:v>
                </c:pt>
              </c:strCache>
            </c:strRef>
          </c:tx>
          <c:invertIfNegative val="0"/>
          <c:cat>
            <c:strRef>
              <c:f>TCD_GCD!$A$102:$A$104</c:f>
              <c:strCache>
                <c:ptCount val="2"/>
                <c:pt idx="0">
                  <c:v>Cécile</c:v>
                </c:pt>
                <c:pt idx="1">
                  <c:v>Jean</c:v>
                </c:pt>
              </c:strCache>
            </c:strRef>
          </c:cat>
          <c:val>
            <c:numRef>
              <c:f>TCD_GCD!$B$102:$B$104</c:f>
              <c:numCache>
                <c:formatCode>General</c:formatCode>
                <c:ptCount val="2"/>
                <c:pt idx="0">
                  <c:v>16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B4-4CE8-B6E5-6A9475E4C9EA}"/>
            </c:ext>
          </c:extLst>
        </c:ser>
        <c:ser>
          <c:idx val="1"/>
          <c:order val="1"/>
          <c:tx>
            <c:strRef>
              <c:f>TCD_GCD!$C$100:$C$101</c:f>
              <c:strCache>
                <c:ptCount val="1"/>
                <c:pt idx="0">
                  <c:v>P2</c:v>
                </c:pt>
              </c:strCache>
            </c:strRef>
          </c:tx>
          <c:invertIfNegative val="0"/>
          <c:cat>
            <c:strRef>
              <c:f>TCD_GCD!$A$102:$A$104</c:f>
              <c:strCache>
                <c:ptCount val="2"/>
                <c:pt idx="0">
                  <c:v>Cécile</c:v>
                </c:pt>
                <c:pt idx="1">
                  <c:v>Jean</c:v>
                </c:pt>
              </c:strCache>
            </c:strRef>
          </c:cat>
          <c:val>
            <c:numRef>
              <c:f>TCD_GCD!$C$102:$C$104</c:f>
              <c:numCache>
                <c:formatCode>General</c:formatCode>
                <c:ptCount val="2"/>
                <c:pt idx="0">
                  <c:v>24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B4-4CE8-B6E5-6A9475E4C9EA}"/>
            </c:ext>
          </c:extLst>
        </c:ser>
        <c:ser>
          <c:idx val="2"/>
          <c:order val="2"/>
          <c:tx>
            <c:strRef>
              <c:f>TCD_GCD!$D$100:$D$101</c:f>
              <c:strCache>
                <c:ptCount val="1"/>
                <c:pt idx="0">
                  <c:v>P3</c:v>
                </c:pt>
              </c:strCache>
            </c:strRef>
          </c:tx>
          <c:invertIfNegative val="0"/>
          <c:cat>
            <c:strRef>
              <c:f>TCD_GCD!$A$102:$A$104</c:f>
              <c:strCache>
                <c:ptCount val="2"/>
                <c:pt idx="0">
                  <c:v>Cécile</c:v>
                </c:pt>
                <c:pt idx="1">
                  <c:v>Jean</c:v>
                </c:pt>
              </c:strCache>
            </c:strRef>
          </c:cat>
          <c:val>
            <c:numRef>
              <c:f>TCD_GCD!$D$102:$D$104</c:f>
              <c:numCache>
                <c:formatCode>General</c:formatCode>
                <c:ptCount val="2"/>
                <c:pt idx="0">
                  <c:v>5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BB4-4CE8-B6E5-6A9475E4C9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2423199"/>
        <c:axId val="222434719"/>
        <c:axId val="0"/>
      </c:bar3DChart>
      <c:catAx>
        <c:axId val="22242319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0000"/>
                </a:solidFill>
              </a:defRPr>
            </a:pPr>
            <a:endParaRPr lang="fr-FR"/>
          </a:p>
        </c:txPr>
        <c:crossAx val="222434719"/>
        <c:crosses val="autoZero"/>
        <c:auto val="1"/>
        <c:lblAlgn val="ctr"/>
        <c:lblOffset val="100"/>
        <c:noMultiLvlLbl val="0"/>
      </c:catAx>
      <c:valAx>
        <c:axId val="222434719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2423199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ln w="9525" cap="flat" cmpd="sng" algn="ctr">
      <a:solidFill>
        <a:srgbClr val="000000"/>
      </a:solidFill>
      <a:prstDash val="solid"/>
      <a:round/>
      <a:headEnd type="none" w="med" len="med"/>
      <a:tailEnd type="none" w="med" len="med"/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CC9D7C-FBA3-3E43-85E8-05018B9ED1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D2EFE2F-5626-5936-AD60-499194B81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592F25-7B38-7041-2E9F-05E8FB750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906C-E35C-49D2-8084-A96FC9972E5A}" type="datetimeFigureOut">
              <a:rPr lang="fr-FR" smtClean="0"/>
              <a:t>03/08/2025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23017E-4618-899B-7825-E1450A73F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513AA44-6957-6C1F-872B-3A1778E50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973AE-92FA-450C-BD5A-56A0918F72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174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ADFDA2-330D-D2C3-DDF1-50051DD3D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D9DCAC5-7D4F-A671-B5F9-A76D42C4F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80FBE8-9667-1910-5FD5-469FC5559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906C-E35C-49D2-8084-A96FC9972E5A}" type="datetimeFigureOut">
              <a:rPr lang="fr-FR" smtClean="0"/>
              <a:t>03/08/2025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D462702-1632-CEC3-B9C5-46B172F4C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DC2D4F4-E3E8-8997-B352-28DE4D3CC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973AE-92FA-450C-BD5A-56A0918F72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0399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2BF91E4-DD5B-9A71-282B-A1F79D571B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E11F755-7F23-7AA9-9E8F-C1E24AFD4F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A8385B-0815-8A59-B53C-A01450D9A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906C-E35C-49D2-8084-A96FC9972E5A}" type="datetimeFigureOut">
              <a:rPr lang="fr-FR" smtClean="0"/>
              <a:t>03/08/2025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28FD07D-112F-329B-D1D9-699322A1A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565E327-5293-1996-A809-11BA93CB8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973AE-92FA-450C-BD5A-56A0918F72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993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5360F7-61EC-D95B-A07A-4BB5F30C1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5015201-B12B-C0FE-5479-3C1DDD2A3D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D5D1660-A115-E12F-0660-14F441F53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906C-E35C-49D2-8084-A96FC9972E5A}" type="datetimeFigureOut">
              <a:rPr lang="fr-FR" smtClean="0"/>
              <a:t>03/08/2025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2649467-5763-95A0-35CB-FD575746A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AE22AD-5036-5F7D-176A-A20EF2753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973AE-92FA-450C-BD5A-56A0918F72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1937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EECD5C-82DC-16A0-513C-F0A331A78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AB3E6B-CFBC-56C6-EEBA-25820AD186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AD2DF72-61B7-AAD9-893F-DD05B0111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906C-E35C-49D2-8084-A96FC9972E5A}" type="datetimeFigureOut">
              <a:rPr lang="fr-FR" smtClean="0"/>
              <a:t>03/08/2025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937A438-E4B0-4163-33CD-291E9464E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CE03FC5-2B3A-7963-8AAA-3F6F6A10E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973AE-92FA-450C-BD5A-56A0918F72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1376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97A9B7-004E-AB87-3E08-53912C716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9875D5-C14E-C003-BBC9-BB65F0355E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22FCD1F-C545-0486-C692-1345976E75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70D633B-05DB-E9F8-2B2F-CAE1D2B7B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906C-E35C-49D2-8084-A96FC9972E5A}" type="datetimeFigureOut">
              <a:rPr lang="fr-FR" smtClean="0"/>
              <a:t>03/08/2025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C452CB0-140B-A6B4-4242-196BF8E5D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5BE97B3-6596-8D40-3AB2-BAC2E68A3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973AE-92FA-450C-BD5A-56A0918F72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7754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9B3AF2-F8FE-2E48-4972-71A6FB448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2A40ED1-0470-8FB9-DE27-D0BFBF6E8E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8C1DBE2-DF41-92BB-DC04-15177FACB9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13D04F0-409E-13F9-F4AE-E2D0BF62C2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D70E54C-2A84-9891-08A1-C9AFC87D50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0743F30-2E6A-B5C1-926F-282981DCD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906C-E35C-49D2-8084-A96FC9972E5A}" type="datetimeFigureOut">
              <a:rPr lang="fr-FR" smtClean="0"/>
              <a:t>03/08/2025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BDB7AAD-B8FB-6C82-DFCB-4ED72F56D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13C336E-B113-DD96-BB31-374CF0A36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973AE-92FA-450C-BD5A-56A0918F72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063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B5D271-5D4B-F50B-DD32-E32CC5528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91F152B-394A-C2E0-727B-336F7EA60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906C-E35C-49D2-8084-A96FC9972E5A}" type="datetimeFigureOut">
              <a:rPr lang="fr-FR" smtClean="0"/>
              <a:t>03/08/2025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DB5DC55-588C-3089-792E-CB7AF1E58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D81A3E9-9DA4-6336-BE3D-815945938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973AE-92FA-450C-BD5A-56A0918F72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0139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043CD30-7D5C-49F8-5C7F-3D3751940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906C-E35C-49D2-8084-A96FC9972E5A}" type="datetimeFigureOut">
              <a:rPr lang="fr-FR" smtClean="0"/>
              <a:t>03/08/2025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44F2E1D-7114-AD48-088C-950C733E2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3AEA824-B29F-26DF-87BD-D14D41405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973AE-92FA-450C-BD5A-56A0918F72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2185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F86DBA-8599-6389-F6EE-E198CE488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7E75BC-3425-FEBF-A1DF-74B92C02F0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9F1ECD-C91B-F5E3-15AA-6AAE1CDB4C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5D6A3FC-9F59-77CA-9E0A-32897DFF7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906C-E35C-49D2-8084-A96FC9972E5A}" type="datetimeFigureOut">
              <a:rPr lang="fr-FR" smtClean="0"/>
              <a:t>03/08/2025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5873440-072C-BCD3-A8B9-22EA1817A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C6496B3-D926-FBB8-C221-3D082CB3B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973AE-92FA-450C-BD5A-56A0918F72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792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018608-B5E9-4023-DD01-73DFBE9FE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FFBA7FE-6827-066F-095C-77B9D9FB54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8113644-ABB7-9E34-988E-D5BAB50CDE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770054-BC82-AD82-F9AD-864F625D3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1906C-E35C-49D2-8084-A96FC9972E5A}" type="datetimeFigureOut">
              <a:rPr lang="fr-FR" smtClean="0"/>
              <a:t>03/08/2025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56D2705-8930-D4F7-BA0D-23EC9F38F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2D7BB69-9E96-5EB5-0953-C6AB8FDD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973AE-92FA-450C-BD5A-56A0918F72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5798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E9B39D7-CC40-2D26-69A6-6AF1FA430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8EE9C80-1125-85D1-7C7D-52182DAC1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1498DC9-D571-0003-A618-BFB313CB8F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81906C-E35C-49D2-8084-A96FC9972E5A}" type="datetimeFigureOut">
              <a:rPr lang="fr-FR" smtClean="0"/>
              <a:t>03/08/2025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779C72A-3EEA-7469-DCB5-2A941A3CF4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B467D9-2825-013A-9228-172F47543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0973AE-92FA-450C-BD5A-56A0918F72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6048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NbAno">
            <a:extLst>
              <a:ext uri="{FF2B5EF4-FFF2-40B4-BE49-F238E27FC236}">
                <a16:creationId xmlns:a16="http://schemas.microsoft.com/office/drawing/2014/main" id="{F9F3D898-4DDC-4A3D-A28E-50E76003BD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9299523"/>
              </p:ext>
            </p:extLst>
          </p:nvPr>
        </p:nvGraphicFramePr>
        <p:xfrm>
          <a:off x="0" y="1524000"/>
          <a:ext cx="45720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AnoProjetPriorite">
            <a:extLst>
              <a:ext uri="{FF2B5EF4-FFF2-40B4-BE49-F238E27FC236}">
                <a16:creationId xmlns:a16="http://schemas.microsoft.com/office/drawing/2014/main" id="{93D27BF0-8939-4725-AE39-2A5CC6BE8A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9811506"/>
              </p:ext>
            </p:extLst>
          </p:nvPr>
        </p:nvGraphicFramePr>
        <p:xfrm>
          <a:off x="0" y="4191000"/>
          <a:ext cx="45720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StatutCasTest">
            <a:extLst>
              <a:ext uri="{FF2B5EF4-FFF2-40B4-BE49-F238E27FC236}">
                <a16:creationId xmlns:a16="http://schemas.microsoft.com/office/drawing/2014/main" id="{000102EC-E2CA-4518-9170-C7F406F6F2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930401"/>
              </p:ext>
            </p:extLst>
          </p:nvPr>
        </p:nvGraphicFramePr>
        <p:xfrm>
          <a:off x="4572000" y="1524000"/>
          <a:ext cx="45720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GCD_ExecParPersonne">
            <a:extLst>
              <a:ext uri="{FF2B5EF4-FFF2-40B4-BE49-F238E27FC236}">
                <a16:creationId xmlns:a16="http://schemas.microsoft.com/office/drawing/2014/main" id="{826350E2-C6C3-91BA-D6B0-EF9769B818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7560834"/>
              </p:ext>
            </p:extLst>
          </p:nvPr>
        </p:nvGraphicFramePr>
        <p:xfrm>
          <a:off x="4572000" y="4191000"/>
          <a:ext cx="45720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itre_Rapport">
            <a:extLst>
              <a:ext uri="{FF2B5EF4-FFF2-40B4-BE49-F238E27FC236}">
                <a16:creationId xmlns:a16="http://schemas.microsoft.com/office/drawing/2014/main" id="{12BBA005-7901-D575-B217-F538158F344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>
                <a:solidFill>
                  <a:schemeClr val="lt1"/>
                </a:solidFill>
              </a:rPr>
              <a:t>Reporting de test du 3/8/2025</a:t>
            </a:r>
          </a:p>
        </p:txBody>
      </p:sp>
      <p:sp>
        <p:nvSpPr>
          <p:cNvPr id="7" name="TestOK">
            <a:extLst>
              <a:ext uri="{FF2B5EF4-FFF2-40B4-BE49-F238E27FC236}">
                <a16:creationId xmlns:a16="http://schemas.microsoft.com/office/drawing/2014/main" id="{0B9B78FD-D684-C683-4C64-93DC0430E901}"/>
              </a:ext>
            </a:extLst>
          </p:cNvPr>
          <p:cNvSpPr txBox="1">
            <a:spLocks/>
          </p:cNvSpPr>
          <p:nvPr/>
        </p:nvSpPr>
        <p:spPr>
          <a:xfrm>
            <a:off x="4572000" y="762000"/>
            <a:ext cx="4572000" cy="762000"/>
          </a:xfrm>
          <a:prstGeom prst="rect">
            <a:avLst/>
          </a:prstGeom>
          <a:solidFill>
            <a:schemeClr val="lt1"/>
          </a:solidFill>
          <a:ln w="952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vert="horz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/>
              <a:t>Pourcentage de test OK : 45 %</a:t>
            </a:r>
          </a:p>
        </p:txBody>
      </p:sp>
    </p:spTree>
    <p:extLst>
      <p:ext uri="{BB962C8B-B14F-4D97-AF65-F5344CB8AC3E}">
        <p14:creationId xmlns:p14="http://schemas.microsoft.com/office/powerpoint/2010/main" val="65659503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445E2BF2AF934D97925356A410E4C6" ma:contentTypeVersion="17" ma:contentTypeDescription="Crée un document." ma:contentTypeScope="" ma:versionID="92892a51ccf49f4d5990fded365aedc6">
  <xsd:schema xmlns:xsd="http://www.w3.org/2001/XMLSchema" xmlns:xs="http://www.w3.org/2001/XMLSchema" xmlns:p="http://schemas.microsoft.com/office/2006/metadata/properties" xmlns:ns2="9cddc8da-6e6e-40cb-ab91-b4a601064075" xmlns:ns3="7d8e16f3-7a1a-4119-a8f3-4554ba7fb5ec" targetNamespace="http://schemas.microsoft.com/office/2006/metadata/properties" ma:root="true" ma:fieldsID="d8dcba039a47e6d32e14a556375a8da3" ns2:_="" ns3:_="">
    <xsd:import namespace="9cddc8da-6e6e-40cb-ab91-b4a601064075"/>
    <xsd:import namespace="7d8e16f3-7a1a-4119-a8f3-4554ba7fb5e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3:MediaServiceMetadata" minOccurs="0"/>
                <xsd:element ref="ns3:MediaServiceFastMetadata" minOccurs="0"/>
                <xsd:element ref="ns2:SharedWithDetails" minOccurs="0"/>
                <xsd:element ref="ns3:MediaServiceAutoKeyPoints" minOccurs="0"/>
                <xsd:element ref="ns3:MediaServiceKeyPoint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SearchProperties" minOccurs="0"/>
                <xsd:element ref="ns3:MediaLengthInSeconds" minOccurs="0"/>
                <xsd:element ref="ns3:MediaServiceObjectDetectorVersion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ddc8da-6e6e-40cb-ab91-b4a60106407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ab340fcb-9873-4f31-adbe-1e286db2ac9b}" ma:internalName="TaxCatchAll" ma:showField="CatchAllData" ma:web="9cddc8da-6e6e-40cb-ab91-b4a6010640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8e16f3-7a1a-4119-a8f3-4554ba7fb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c66633ce-4bf7-4b17-94c6-3bf07cc738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cddc8da-6e6e-40cb-ab91-b4a601064075" xsi:nil="true"/>
    <lcf76f155ced4ddcb4097134ff3c332f xmlns="7d8e16f3-7a1a-4119-a8f3-4554ba7fb5e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0424A5D-598F-4C92-9404-3ECB9516BB48}"/>
</file>

<file path=customXml/itemProps2.xml><?xml version="1.0" encoding="utf-8"?>
<ds:datastoreItem xmlns:ds="http://schemas.openxmlformats.org/officeDocument/2006/customXml" ds:itemID="{671946F1-A792-4DFE-9083-F43823189C9F}"/>
</file>

<file path=customXml/itemProps3.xml><?xml version="1.0" encoding="utf-8"?>
<ds:datastoreItem xmlns:ds="http://schemas.openxmlformats.org/officeDocument/2006/customXml" ds:itemID="{26601125-E5D3-4673-B0C6-50C81C5D1B6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Microsoft Office PowerPoint</Application>
  <PresentationFormat>Affichage à l'écran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Franck CHARDON-GOLFETTO</dc:creator>
  <cp:lastModifiedBy>Franck CHARDON-GOLFETTO</cp:lastModifiedBy>
  <cp:revision>1</cp:revision>
  <dcterms:created xsi:type="dcterms:W3CDTF">2025-08-03T15:38:13Z</dcterms:created>
  <dcterms:modified xsi:type="dcterms:W3CDTF">2025-08-03T15:38:13Z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0x010100CC445E2BF2AF934D97925356A410E4C6</vt:lpwstr>
  </property>
</Properties>
</file>