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373" r:id="rId2"/>
    <p:sldId id="374" r:id="rId3"/>
    <p:sldId id="375" r:id="rId4"/>
    <p:sldId id="376" r:id="rId5"/>
    <p:sldId id="377" r:id="rId6"/>
    <p:sldId id="378" r:id="rId7"/>
  </p:sldIdLst>
  <p:sldSz cx="9144000" cy="5143500" type="screen16x9"/>
  <p:notesSz cx="7104063" cy="102346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0D8E8"/>
    <a:srgbClr val="D4A107"/>
    <a:srgbClr val="FFCB00"/>
    <a:srgbClr val="E789CC"/>
    <a:srgbClr val="8CFE8F"/>
    <a:srgbClr val="48FE4C"/>
    <a:srgbClr val="4F81BD"/>
    <a:srgbClr val="FFFF66"/>
    <a:srgbClr val="BFBFBF"/>
    <a:srgbClr val="F5B4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768" autoAdjust="0"/>
    <p:restoredTop sz="87601" autoAdjust="0"/>
  </p:normalViewPr>
  <p:slideViewPr>
    <p:cSldViewPr snapToGrid="0">
      <p:cViewPr varScale="1">
        <p:scale>
          <a:sx n="86" d="100"/>
          <a:sy n="86" d="100"/>
        </p:scale>
        <p:origin x="150" y="84"/>
      </p:cViewPr>
      <p:guideLst>
        <p:guide orient="horz" pos="2160"/>
        <p:guide pos="2880"/>
        <p:guide orient="horz" pos="16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427" cy="511731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l">
              <a:defRPr sz="13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4023992" y="0"/>
            <a:ext cx="3078427" cy="511731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r">
              <a:defRPr sz="1300"/>
            </a:lvl1pPr>
          </a:lstStyle>
          <a:p>
            <a:fld id="{D2BE817C-FEB8-40D9-A342-81AED60EDE1F}" type="datetimeFigureOut">
              <a:rPr lang="fr-FR" smtClean="0"/>
              <a:t>14/09/2016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42875" y="768350"/>
            <a:ext cx="6818313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75" tIns="49538" rIns="99075" bIns="49538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710407" y="4861441"/>
            <a:ext cx="5683250" cy="4605576"/>
          </a:xfrm>
          <a:prstGeom prst="rect">
            <a:avLst/>
          </a:prstGeom>
        </p:spPr>
        <p:txBody>
          <a:bodyPr vert="horz" lIns="99075" tIns="49538" rIns="99075" bIns="49538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8427" cy="511731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l">
              <a:defRPr sz="13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4023992" y="9721106"/>
            <a:ext cx="3078427" cy="511731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r">
              <a:defRPr sz="1300"/>
            </a:lvl1pPr>
          </a:lstStyle>
          <a:p>
            <a:fld id="{4F012B29-53C1-4883-A2FB-18478CD192AC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75595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963B9-6440-4F8D-9E1A-322428719087}" type="datetimeFigureOut">
              <a:rPr lang="fr-FR" smtClean="0"/>
              <a:t>14/09/2016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5E867-D3F5-40FC-A624-DA9CD5D2A703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36530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963B9-6440-4F8D-9E1A-322428719087}" type="datetimeFigureOut">
              <a:rPr lang="fr-FR" smtClean="0"/>
              <a:t>14/09/2016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5E867-D3F5-40FC-A624-DA9CD5D2A703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467539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963B9-6440-4F8D-9E1A-322428719087}" type="datetimeFigureOut">
              <a:rPr lang="fr-FR" smtClean="0"/>
              <a:t>14/09/2016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5E867-D3F5-40FC-A624-DA9CD5D2A703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787375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963B9-6440-4F8D-9E1A-322428719087}" type="datetimeFigureOut">
              <a:rPr lang="fr-FR" smtClean="0"/>
              <a:t>14/09/2016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5E867-D3F5-40FC-A624-DA9CD5D2A703}" type="slidenum">
              <a:rPr lang="fr-FR" smtClean="0"/>
              <a:t>‹#›</a:t>
            </a:fld>
            <a:endParaRPr lang="fr-FR"/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>
          <a:xfrm>
            <a:off x="628650" y="357505"/>
            <a:ext cx="7886700" cy="75608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 dirty="0" smtClean="0"/>
              <a:t>Modifiez le style du titre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449736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963B9-6440-4F8D-9E1A-322428719087}" type="datetimeFigureOut">
              <a:rPr lang="fr-FR" smtClean="0"/>
              <a:t>14/09/2016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5E867-D3F5-40FC-A624-DA9CD5D2A703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63263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963B9-6440-4F8D-9E1A-322428719087}" type="datetimeFigureOut">
              <a:rPr lang="fr-FR" smtClean="0"/>
              <a:t>14/09/2016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5E867-D3F5-40FC-A624-DA9CD5D2A703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034576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963B9-6440-4F8D-9E1A-322428719087}" type="datetimeFigureOut">
              <a:rPr lang="fr-FR" smtClean="0"/>
              <a:t>14/09/2016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5E867-D3F5-40FC-A624-DA9CD5D2A703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694630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963B9-6440-4F8D-9E1A-322428719087}" type="datetimeFigureOut">
              <a:rPr lang="fr-FR" smtClean="0"/>
              <a:t>14/09/2016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5E867-D3F5-40FC-A624-DA9CD5D2A703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723772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963B9-6440-4F8D-9E1A-322428719087}" type="datetimeFigureOut">
              <a:rPr lang="fr-FR" smtClean="0"/>
              <a:t>14/09/2016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5E867-D3F5-40FC-A624-DA9CD5D2A703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705862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963B9-6440-4F8D-9E1A-322428719087}" type="datetimeFigureOut">
              <a:rPr lang="fr-FR" smtClean="0"/>
              <a:t>14/09/2016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5E867-D3F5-40FC-A624-DA9CD5D2A703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807656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963B9-6440-4F8D-9E1A-322428719087}" type="datetimeFigureOut">
              <a:rPr lang="fr-FR" smtClean="0"/>
              <a:t>14/09/2016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5E867-D3F5-40FC-A624-DA9CD5D2A703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94032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963B9-6440-4F8D-9E1A-322428719087}" type="datetimeFigureOut">
              <a:rPr lang="fr-FR" smtClean="0"/>
              <a:t>14/09/2016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5E867-D3F5-40FC-A624-DA9CD5D2A703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4570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3963B9-6440-4F8D-9E1A-322428719087}" type="datetimeFigureOut">
              <a:rPr lang="fr-FR" smtClean="0"/>
              <a:t>14/09/2016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45E867-D3F5-40FC-A624-DA9CD5D2A703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59982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3814908"/>
              </p:ext>
            </p:extLst>
          </p:nvPr>
        </p:nvGraphicFramePr>
        <p:xfrm>
          <a:off x="542690" y="1090809"/>
          <a:ext cx="8028000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0000"/>
                <a:gridCol w="2340000"/>
                <a:gridCol w="1584000"/>
                <a:gridCol w="1584000"/>
                <a:gridCol w="1440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Type</a:t>
                      </a:r>
                      <a:endParaRPr lang="pt-B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Description</a:t>
                      </a:r>
                      <a:endParaRPr lang="pt-B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Longueur </a:t>
                      </a:r>
                    </a:p>
                    <a:p>
                      <a:pPr algn="ctr"/>
                      <a:r>
                        <a:rPr lang="pt-BR" dirty="0" smtClean="0"/>
                        <a:t>par défaut</a:t>
                      </a:r>
                      <a:endParaRPr lang="pt-B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Valeur </a:t>
                      </a:r>
                    </a:p>
                    <a:p>
                      <a:pPr algn="ctr"/>
                      <a:r>
                        <a:rPr lang="pt-BR" dirty="0" smtClean="0"/>
                        <a:t>par défaut</a:t>
                      </a:r>
                      <a:endParaRPr lang="pt-B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Exemple</a:t>
                      </a:r>
                      <a:endParaRPr lang="pt-BR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8" name="ZoneTexte 4"/>
          <p:cNvSpPr txBox="1"/>
          <p:nvPr/>
        </p:nvSpPr>
        <p:spPr>
          <a:xfrm>
            <a:off x="1007604" y="184542"/>
            <a:ext cx="71287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solidFill>
                  <a:srgbClr val="1C1C1C"/>
                </a:solidFill>
                <a:cs typeface="Segoe UI" panose="020B0502040204020203" pitchFamily="34" charset="0"/>
              </a:rPr>
              <a:t>Types de variables ABAP</a:t>
            </a:r>
            <a:endParaRPr lang="fr-FR" sz="4000" dirty="0">
              <a:solidFill>
                <a:srgbClr val="1C1C1C"/>
              </a:solidFill>
              <a:cs typeface="Segoe UI" panose="020B0502040204020203" pitchFamily="34" charset="0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0476675"/>
              </p:ext>
            </p:extLst>
          </p:nvPr>
        </p:nvGraphicFramePr>
        <p:xfrm>
          <a:off x="542690" y="1750589"/>
          <a:ext cx="8028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0000"/>
                <a:gridCol w="2340000"/>
                <a:gridCol w="1584000"/>
                <a:gridCol w="1584000"/>
                <a:gridCol w="1440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b="0" dirty="0" smtClean="0">
                          <a:solidFill>
                            <a:schemeClr val="tx1"/>
                          </a:solidFill>
                        </a:rPr>
                        <a:t>C</a:t>
                      </a:r>
                      <a:endParaRPr lang="pt-BR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0" dirty="0" smtClean="0">
                          <a:solidFill>
                            <a:schemeClr val="tx1"/>
                          </a:solidFill>
                        </a:rPr>
                        <a:t>Caractère</a:t>
                      </a:r>
                      <a:endParaRPr lang="pt-BR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pt-BR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0" dirty="0" smtClean="0">
                          <a:solidFill>
                            <a:schemeClr val="tx1"/>
                          </a:solidFill>
                        </a:rPr>
                        <a:t>‘’</a:t>
                      </a:r>
                      <a:endParaRPr lang="pt-BR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0" dirty="0" smtClean="0">
                          <a:solidFill>
                            <a:schemeClr val="tx1"/>
                          </a:solidFill>
                        </a:rPr>
                        <a:t>‘ABC012’</a:t>
                      </a:r>
                      <a:endParaRPr lang="pt-BR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4331373"/>
              </p:ext>
            </p:extLst>
          </p:nvPr>
        </p:nvGraphicFramePr>
        <p:xfrm>
          <a:off x="542690" y="2131589"/>
          <a:ext cx="8028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0000"/>
                <a:gridCol w="2340000"/>
                <a:gridCol w="1584000"/>
                <a:gridCol w="1584000"/>
                <a:gridCol w="1440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b="0" dirty="0" smtClean="0">
                          <a:solidFill>
                            <a:schemeClr val="tx1"/>
                          </a:solidFill>
                        </a:rPr>
                        <a:t>N</a:t>
                      </a:r>
                      <a:endParaRPr lang="pt-BR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0" dirty="0" smtClean="0">
                          <a:solidFill>
                            <a:schemeClr val="tx1"/>
                          </a:solidFill>
                        </a:rPr>
                        <a:t>Numérique</a:t>
                      </a:r>
                      <a:endParaRPr lang="pt-BR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pt-BR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0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pt-BR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pt-BR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4752883"/>
              </p:ext>
            </p:extLst>
          </p:nvPr>
        </p:nvGraphicFramePr>
        <p:xfrm>
          <a:off x="542690" y="2512589"/>
          <a:ext cx="8028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0000"/>
                <a:gridCol w="2340000"/>
                <a:gridCol w="1584000"/>
                <a:gridCol w="1584000"/>
                <a:gridCol w="1440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b="0" dirty="0" smtClean="0">
                          <a:solidFill>
                            <a:schemeClr val="tx1"/>
                          </a:solidFill>
                        </a:rPr>
                        <a:t>D</a:t>
                      </a:r>
                      <a:endParaRPr lang="pt-BR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0" dirty="0" smtClean="0">
                          <a:solidFill>
                            <a:schemeClr val="tx1"/>
                          </a:solidFill>
                        </a:rPr>
                        <a:t>Date</a:t>
                      </a:r>
                      <a:endParaRPr lang="pt-BR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0" dirty="0" smtClean="0">
                          <a:solidFill>
                            <a:schemeClr val="tx1"/>
                          </a:solidFill>
                        </a:rPr>
                        <a:t>8</a:t>
                      </a:r>
                      <a:endParaRPr lang="pt-BR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0" dirty="0" smtClean="0">
                          <a:solidFill>
                            <a:schemeClr val="tx1"/>
                          </a:solidFill>
                        </a:rPr>
                        <a:t>00000000</a:t>
                      </a:r>
                      <a:endParaRPr lang="pt-BR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0" dirty="0" smtClean="0">
                          <a:solidFill>
                            <a:schemeClr val="tx1"/>
                          </a:solidFill>
                        </a:rPr>
                        <a:t>20090412</a:t>
                      </a:r>
                      <a:endParaRPr lang="pt-BR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7687089"/>
              </p:ext>
            </p:extLst>
          </p:nvPr>
        </p:nvGraphicFramePr>
        <p:xfrm>
          <a:off x="542690" y="2893589"/>
          <a:ext cx="8028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0000"/>
                <a:gridCol w="2340000"/>
                <a:gridCol w="1584000"/>
                <a:gridCol w="1584000"/>
                <a:gridCol w="1440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b="0" dirty="0" smtClean="0">
                          <a:solidFill>
                            <a:schemeClr val="tx1"/>
                          </a:solidFill>
                        </a:rPr>
                        <a:t>T</a:t>
                      </a:r>
                      <a:endParaRPr lang="pt-BR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0" dirty="0" smtClean="0">
                          <a:solidFill>
                            <a:schemeClr val="tx1"/>
                          </a:solidFill>
                        </a:rPr>
                        <a:t>Heure</a:t>
                      </a:r>
                      <a:endParaRPr lang="pt-BR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0" dirty="0" smtClean="0">
                          <a:solidFill>
                            <a:schemeClr val="tx1"/>
                          </a:solidFill>
                        </a:rPr>
                        <a:t>6</a:t>
                      </a:r>
                      <a:endParaRPr lang="pt-BR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0" dirty="0" smtClean="0">
                          <a:solidFill>
                            <a:schemeClr val="tx1"/>
                          </a:solidFill>
                        </a:rPr>
                        <a:t>000000</a:t>
                      </a:r>
                      <a:endParaRPr lang="pt-BR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0" dirty="0" smtClean="0">
                          <a:solidFill>
                            <a:schemeClr val="tx1"/>
                          </a:solidFill>
                        </a:rPr>
                        <a:t>134568</a:t>
                      </a:r>
                      <a:endParaRPr lang="pt-BR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3950780"/>
              </p:ext>
            </p:extLst>
          </p:nvPr>
        </p:nvGraphicFramePr>
        <p:xfrm>
          <a:off x="542690" y="3274589"/>
          <a:ext cx="8028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0000"/>
                <a:gridCol w="2340000"/>
                <a:gridCol w="1584000"/>
                <a:gridCol w="1584000"/>
                <a:gridCol w="1440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b="0" dirty="0" smtClean="0">
                          <a:solidFill>
                            <a:schemeClr val="tx1"/>
                          </a:solidFill>
                        </a:rPr>
                        <a:t>X</a:t>
                      </a:r>
                      <a:endParaRPr lang="pt-BR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0" dirty="0" smtClean="0">
                          <a:solidFill>
                            <a:schemeClr val="tx1"/>
                          </a:solidFill>
                        </a:rPr>
                        <a:t>Hexadécimal</a:t>
                      </a:r>
                      <a:endParaRPr lang="pt-BR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pt-BR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0" dirty="0" smtClean="0">
                          <a:solidFill>
                            <a:schemeClr val="tx1"/>
                          </a:solidFill>
                        </a:rPr>
                        <a:t>X’0’</a:t>
                      </a:r>
                      <a:endParaRPr lang="pt-BR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0" dirty="0" smtClean="0">
                          <a:solidFill>
                            <a:schemeClr val="tx1"/>
                          </a:solidFill>
                        </a:rPr>
                        <a:t>65AF</a:t>
                      </a:r>
                      <a:endParaRPr lang="pt-BR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188789"/>
              </p:ext>
            </p:extLst>
          </p:nvPr>
        </p:nvGraphicFramePr>
        <p:xfrm>
          <a:off x="542690" y="3655589"/>
          <a:ext cx="8028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0000"/>
                <a:gridCol w="2340000"/>
                <a:gridCol w="1584000"/>
                <a:gridCol w="1584000"/>
                <a:gridCol w="1440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b="0" dirty="0" smtClean="0">
                          <a:solidFill>
                            <a:schemeClr val="tx1"/>
                          </a:solidFill>
                        </a:rPr>
                        <a:t>I</a:t>
                      </a:r>
                      <a:endParaRPr lang="pt-BR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0" dirty="0" smtClean="0">
                          <a:solidFill>
                            <a:schemeClr val="tx1"/>
                          </a:solidFill>
                        </a:rPr>
                        <a:t>Entier</a:t>
                      </a:r>
                      <a:endParaRPr lang="pt-BR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0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pt-BR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0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pt-BR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pt-BR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6781677"/>
              </p:ext>
            </p:extLst>
          </p:nvPr>
        </p:nvGraphicFramePr>
        <p:xfrm>
          <a:off x="542690" y="4036589"/>
          <a:ext cx="8028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0000"/>
                <a:gridCol w="2340000"/>
                <a:gridCol w="1584000"/>
                <a:gridCol w="1584000"/>
                <a:gridCol w="1440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b="0" dirty="0" smtClean="0">
                          <a:solidFill>
                            <a:schemeClr val="tx1"/>
                          </a:solidFill>
                        </a:rPr>
                        <a:t>P</a:t>
                      </a:r>
                      <a:endParaRPr lang="pt-BR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0" dirty="0" smtClean="0">
                          <a:solidFill>
                            <a:schemeClr val="tx1"/>
                          </a:solidFill>
                        </a:rPr>
                        <a:t>Nombre à virgule</a:t>
                      </a:r>
                      <a:endParaRPr lang="pt-BR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0" dirty="0" smtClean="0">
                          <a:solidFill>
                            <a:schemeClr val="tx1"/>
                          </a:solidFill>
                        </a:rPr>
                        <a:t>8</a:t>
                      </a:r>
                      <a:endParaRPr lang="pt-BR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0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pt-BR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0" smtClean="0">
                          <a:solidFill>
                            <a:schemeClr val="tx1"/>
                          </a:solidFill>
                        </a:rPr>
                        <a:t>5,6</a:t>
                      </a:r>
                      <a:endParaRPr lang="pt-BR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6" name="Tab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1997282"/>
              </p:ext>
            </p:extLst>
          </p:nvPr>
        </p:nvGraphicFramePr>
        <p:xfrm>
          <a:off x="542690" y="4417589"/>
          <a:ext cx="8028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0000"/>
                <a:gridCol w="2340000"/>
                <a:gridCol w="1584000"/>
                <a:gridCol w="1584000"/>
                <a:gridCol w="1440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b="0" dirty="0" smtClean="0">
                          <a:solidFill>
                            <a:schemeClr val="tx1"/>
                          </a:solidFill>
                        </a:rPr>
                        <a:t>F</a:t>
                      </a:r>
                      <a:endParaRPr lang="pt-BR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0" dirty="0" smtClean="0">
                          <a:solidFill>
                            <a:schemeClr val="tx1"/>
                          </a:solidFill>
                        </a:rPr>
                        <a:t>Format scientifique</a:t>
                      </a:r>
                      <a:endParaRPr lang="pt-BR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0" dirty="0" smtClean="0">
                          <a:solidFill>
                            <a:schemeClr val="tx1"/>
                          </a:solidFill>
                        </a:rPr>
                        <a:t>8</a:t>
                      </a:r>
                      <a:endParaRPr lang="pt-BR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0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pt-BR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0" dirty="0" smtClean="0">
                          <a:solidFill>
                            <a:schemeClr val="tx1"/>
                          </a:solidFill>
                        </a:rPr>
                        <a:t>2,2 E+209</a:t>
                      </a:r>
                      <a:endParaRPr lang="pt-BR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2797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/>
          <p:cNvSpPr txBox="1"/>
          <p:nvPr/>
        </p:nvSpPr>
        <p:spPr>
          <a:xfrm>
            <a:off x="1007604" y="184542"/>
            <a:ext cx="71287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solidFill>
                  <a:srgbClr val="1C1C1C"/>
                </a:solidFill>
                <a:cs typeface="Segoe UI" panose="020B0502040204020203" pitchFamily="34" charset="0"/>
              </a:rPr>
              <a:t>Variables ABAP</a:t>
            </a:r>
            <a:endParaRPr lang="fr-FR" sz="4000" dirty="0">
              <a:solidFill>
                <a:srgbClr val="1C1C1C"/>
              </a:solidFill>
              <a:cs typeface="Segoe UI" panose="020B0502040204020203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27689" y="1087821"/>
            <a:ext cx="7488621" cy="1754326"/>
          </a:xfrm>
          <a:prstGeom prst="rect">
            <a:avLst/>
          </a:prstGeom>
          <a:solidFill>
            <a:srgbClr val="D0D8E8"/>
          </a:solidFill>
          <a:ln w="3810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endParaRPr lang="en-US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DATA </a:t>
            </a:r>
            <a:r>
              <a:rPr lang="en-US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v_nom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(10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) 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TYPE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c.</a:t>
            </a:r>
            <a:endParaRPr lang="pt-BR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DATA </a:t>
            </a:r>
            <a:r>
              <a:rPr lang="en-US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v_date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TYPE d.</a:t>
            </a:r>
            <a:endParaRPr lang="pt-BR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fr-FR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DATA </a:t>
            </a:r>
            <a:r>
              <a:rPr lang="fr-FR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v_count</a:t>
            </a:r>
            <a:r>
              <a:rPr lang="fr-FR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(1) TYPE </a:t>
            </a:r>
            <a:r>
              <a:rPr lang="fr-FR" dirty="0">
                <a:latin typeface="Courier New" panose="02070309020205020404" pitchFamily="49" charset="0"/>
                <a:cs typeface="Courier New" panose="02070309020205020404" pitchFamily="49" charset="0"/>
              </a:rPr>
              <a:t>i.</a:t>
            </a:r>
            <a:endParaRPr lang="pt-BR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fr-FR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DATA </a:t>
            </a:r>
            <a:r>
              <a:rPr lang="fr-FR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v_heure</a:t>
            </a:r>
            <a:r>
              <a:rPr lang="fr-FR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TYPE </a:t>
            </a:r>
            <a:r>
              <a:rPr lang="fr-FR" dirty="0">
                <a:latin typeface="Courier New" panose="02070309020205020404" pitchFamily="49" charset="0"/>
                <a:cs typeface="Courier New" panose="02070309020205020404" pitchFamily="49" charset="0"/>
              </a:rPr>
              <a:t>t</a:t>
            </a:r>
            <a:r>
              <a:rPr lang="fr-FR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.</a:t>
            </a:r>
          </a:p>
          <a:p>
            <a:endParaRPr lang="pt-BR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5153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4"/>
          <p:cNvSpPr txBox="1"/>
          <p:nvPr/>
        </p:nvSpPr>
        <p:spPr>
          <a:xfrm>
            <a:off x="1007604" y="184542"/>
            <a:ext cx="71287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solidFill>
                  <a:srgbClr val="1C1C1C"/>
                </a:solidFill>
                <a:cs typeface="Segoe UI" panose="020B0502040204020203" pitchFamily="34" charset="0"/>
              </a:rPr>
              <a:t>Variables ABAP</a:t>
            </a:r>
            <a:endParaRPr lang="fr-FR" sz="4000" dirty="0">
              <a:solidFill>
                <a:srgbClr val="1C1C1C"/>
              </a:solidFill>
              <a:cs typeface="Segoe UI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27689" y="1087821"/>
            <a:ext cx="7488621" cy="1754326"/>
          </a:xfrm>
          <a:prstGeom prst="rect">
            <a:avLst/>
          </a:prstGeom>
          <a:solidFill>
            <a:srgbClr val="D0D8E8"/>
          </a:solidFill>
          <a:ln w="3810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endParaRPr lang="en-US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DATA: </a:t>
            </a:r>
            <a:r>
              <a:rPr lang="en-US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v_nom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(10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) 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TYPE c,</a:t>
            </a:r>
            <a:endParaRPr lang="pt-BR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pt-BR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pt-BR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 v_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date     TYPE d,</a:t>
            </a:r>
            <a:endParaRPr lang="pt-BR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fr-FR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fr-FR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fr-FR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</a:t>
            </a:r>
            <a:r>
              <a:rPr lang="fr-FR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v_count</a:t>
            </a:r>
            <a:r>
              <a:rPr lang="fr-FR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(1) TYPE i,</a:t>
            </a:r>
            <a:endParaRPr lang="pt-BR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fr-FR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fr-FR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fr-FR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</a:t>
            </a:r>
            <a:r>
              <a:rPr lang="fr-FR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v_heure</a:t>
            </a:r>
            <a:r>
              <a:rPr lang="fr-FR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TYPE </a:t>
            </a:r>
            <a:r>
              <a:rPr lang="fr-FR" dirty="0">
                <a:latin typeface="Courier New" panose="02070309020205020404" pitchFamily="49" charset="0"/>
                <a:cs typeface="Courier New" panose="02070309020205020404" pitchFamily="49" charset="0"/>
              </a:rPr>
              <a:t>t</a:t>
            </a:r>
            <a:r>
              <a:rPr lang="fr-FR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.</a:t>
            </a:r>
          </a:p>
          <a:p>
            <a:endParaRPr lang="pt-BR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8769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4"/>
          <p:cNvSpPr txBox="1"/>
          <p:nvPr/>
        </p:nvSpPr>
        <p:spPr>
          <a:xfrm>
            <a:off x="1007604" y="184542"/>
            <a:ext cx="71287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solidFill>
                  <a:srgbClr val="1C1C1C"/>
                </a:solidFill>
                <a:cs typeface="Segoe UI" panose="020B0502040204020203" pitchFamily="34" charset="0"/>
              </a:rPr>
              <a:t>Variables ABAP</a:t>
            </a:r>
            <a:endParaRPr lang="fr-FR" sz="4000" dirty="0">
              <a:solidFill>
                <a:srgbClr val="1C1C1C"/>
              </a:solidFill>
              <a:cs typeface="Segoe UI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27689" y="1087821"/>
            <a:ext cx="7488621" cy="1200329"/>
          </a:xfrm>
          <a:prstGeom prst="rect">
            <a:avLst/>
          </a:prstGeom>
          <a:solidFill>
            <a:srgbClr val="D0D8E8"/>
          </a:solidFill>
          <a:ln w="3810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endParaRPr lang="en-US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DATA: </a:t>
            </a:r>
            <a:r>
              <a:rPr lang="en-US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v_nom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(10)    TYPE c,</a:t>
            </a:r>
            <a:endParaRPr lang="pt-BR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fr-FR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  </a:t>
            </a:r>
            <a:r>
              <a:rPr lang="fr-FR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v_nom_jf</a:t>
            </a:r>
            <a:r>
              <a:rPr lang="fr-FR" smtClean="0">
                <a:latin typeface="Courier New" panose="02070309020205020404" pitchFamily="49" charset="0"/>
                <a:cs typeface="Courier New" panose="02070309020205020404" pitchFamily="49" charset="0"/>
              </a:rPr>
              <a:t>     </a:t>
            </a:r>
            <a:r>
              <a:rPr lang="fr-FR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LIKE </a:t>
            </a:r>
            <a:r>
              <a:rPr lang="fr-FR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v_nom</a:t>
            </a:r>
            <a:r>
              <a:rPr lang="fr-FR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.</a:t>
            </a:r>
          </a:p>
          <a:p>
            <a:endParaRPr lang="pt-BR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5744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4"/>
          <p:cNvSpPr txBox="1"/>
          <p:nvPr/>
        </p:nvSpPr>
        <p:spPr>
          <a:xfrm>
            <a:off x="1007604" y="184542"/>
            <a:ext cx="71287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solidFill>
                  <a:srgbClr val="1C1C1C"/>
                </a:solidFill>
                <a:cs typeface="Segoe UI" panose="020B0502040204020203" pitchFamily="34" charset="0"/>
              </a:rPr>
              <a:t>Constantes ABAP</a:t>
            </a:r>
            <a:endParaRPr lang="fr-FR" sz="4000" dirty="0">
              <a:solidFill>
                <a:srgbClr val="1C1C1C"/>
              </a:solidFill>
              <a:cs typeface="Segoe UI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27689" y="1087821"/>
            <a:ext cx="7488621" cy="1477328"/>
          </a:xfrm>
          <a:prstGeom prst="rect">
            <a:avLst/>
          </a:prstGeom>
          <a:solidFill>
            <a:srgbClr val="D0D8E8"/>
          </a:solidFill>
          <a:ln w="3810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endParaRPr lang="en-US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fr-FR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CONSTANTS</a:t>
            </a:r>
            <a:r>
              <a:rPr lang="fr-FR" dirty="0">
                <a:latin typeface="Courier New" panose="02070309020205020404" pitchFamily="49" charset="0"/>
                <a:cs typeface="Courier New" panose="02070309020205020404" pitchFamily="49" charset="0"/>
              </a:rPr>
              <a:t> : </a:t>
            </a:r>
            <a:r>
              <a:rPr lang="fr-FR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c_oui</a:t>
            </a:r>
            <a:r>
              <a:rPr lang="fr-FR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(1</a:t>
            </a:r>
            <a:r>
              <a:rPr lang="fr-FR" dirty="0">
                <a:latin typeface="Courier New" panose="02070309020205020404" pitchFamily="49" charset="0"/>
                <a:cs typeface="Courier New" panose="02070309020205020404" pitchFamily="49" charset="0"/>
              </a:rPr>
              <a:t>)  </a:t>
            </a:r>
            <a:r>
              <a:rPr lang="fr-FR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TYPE </a:t>
            </a:r>
            <a:r>
              <a:rPr lang="fr-FR" dirty="0">
                <a:latin typeface="Courier New" panose="02070309020205020404" pitchFamily="49" charset="0"/>
                <a:cs typeface="Courier New" panose="02070309020205020404" pitchFamily="49" charset="0"/>
              </a:rPr>
              <a:t>c VALUE ‘X’,</a:t>
            </a:r>
            <a:endParaRPr lang="pt-BR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fr-FR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fr-FR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       c_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answer(2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) TYPE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VALUE ‘42’,</a:t>
            </a:r>
            <a:endParaRPr lang="pt-BR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        </a:t>
            </a:r>
            <a:r>
              <a:rPr lang="en-US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c_pi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 TYPE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p VALUE ‘3,14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’.</a:t>
            </a:r>
            <a:endParaRPr lang="fr-FR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endParaRPr lang="pt-BR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6522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4"/>
          <p:cNvSpPr txBox="1"/>
          <p:nvPr/>
        </p:nvSpPr>
        <p:spPr>
          <a:xfrm>
            <a:off x="1007604" y="184542"/>
            <a:ext cx="71287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solidFill>
                  <a:srgbClr val="1C1C1C"/>
                </a:solidFill>
                <a:cs typeface="Segoe UI" panose="020B0502040204020203" pitchFamily="34" charset="0"/>
              </a:rPr>
              <a:t>Variables système ABAP</a:t>
            </a:r>
            <a:endParaRPr lang="fr-FR" sz="4000" dirty="0">
              <a:solidFill>
                <a:srgbClr val="1C1C1C"/>
              </a:solidFill>
              <a:cs typeface="Segoe UI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27689" y="1087821"/>
            <a:ext cx="7488621" cy="3416320"/>
          </a:xfrm>
          <a:prstGeom prst="rect">
            <a:avLst/>
          </a:prstGeom>
          <a:solidFill>
            <a:srgbClr val="D0D8E8"/>
          </a:solidFill>
          <a:ln w="3810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endParaRPr lang="en-US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Table SY</a:t>
            </a:r>
          </a:p>
          <a:p>
            <a:endParaRPr lang="pt-BR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pt-BR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Nom Utilisateur		SY-UNAME</a:t>
            </a:r>
          </a:p>
          <a:p>
            <a:r>
              <a:rPr lang="pt-BR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Mandant			SY-MANDT</a:t>
            </a:r>
          </a:p>
          <a:p>
            <a:r>
              <a:rPr lang="pt-BR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Date				SY-DATUM</a:t>
            </a:r>
          </a:p>
          <a:p>
            <a:r>
              <a:rPr lang="pt-BR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Heure				SY-UZEIT</a:t>
            </a:r>
          </a:p>
          <a:p>
            <a:endParaRPr lang="pt-BR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pt-BR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Code Retour			SY-SUBRC</a:t>
            </a:r>
          </a:p>
          <a:p>
            <a:r>
              <a:rPr lang="pt-BR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Statut Message Retour	SY-MSGTY</a:t>
            </a:r>
          </a:p>
          <a:p>
            <a:r>
              <a:rPr lang="pt-BR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Ligne table lue		SY-TABIX</a:t>
            </a:r>
            <a:endParaRPr lang="pt-BR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endParaRPr lang="pt-BR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4896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10292</TotalTime>
  <Words>141</Words>
  <Application>Microsoft Office PowerPoint</Application>
  <PresentationFormat>On-screen Show (16:9)</PresentationFormat>
  <Paragraphs>81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Courier New</vt:lpstr>
      <vt:lpstr>Segoe UI</vt:lpstr>
      <vt:lpstr>Thème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Lydie PINEAU</dc:creator>
  <cp:lastModifiedBy>Lug Consulting</cp:lastModifiedBy>
  <cp:revision>830</cp:revision>
  <cp:lastPrinted>2015-03-12T11:34:51Z</cp:lastPrinted>
  <dcterms:created xsi:type="dcterms:W3CDTF">2014-12-12T11:33:15Z</dcterms:created>
  <dcterms:modified xsi:type="dcterms:W3CDTF">2016-09-14T17:40:13Z</dcterms:modified>
</cp:coreProperties>
</file>