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105" d="100"/>
          <a:sy n="105" d="100"/>
        </p:scale>
        <p:origin x="64"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EF7F5E-CDE8-4723-BFCA-D5454A80DAB4}" type="datetimeFigureOut">
              <a:t>1/16/2025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FDA81E-E8C8-4271-9D5F-82827B4C3338}" type="slidenum">
              <a:t>‹#›</a:t>
            </a:fld>
            <a:endParaRPr lang="fr-FR"/>
          </a:p>
        </p:txBody>
      </p:sp>
    </p:spTree>
    <p:extLst>
      <p:ext uri="{BB962C8B-B14F-4D97-AF65-F5344CB8AC3E}">
        <p14:creationId xmlns:p14="http://schemas.microsoft.com/office/powerpoint/2010/main" val="3606189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 contenu généré par l’IA peut être incorrect.
---
Les tortues sont des animaux fascinants qui ont évolué pour vivre dans une grande variété d'habitats. Dans cette présentation, nous explorerons certaines de leurs caractéristiques uniques, leurs différents habitats et les menaces qui pèsent sur leur existence.
</a:t>
            </a:r>
          </a:p>
        </p:txBody>
      </p:sp>
      <p:sp>
        <p:nvSpPr>
          <p:cNvPr id="4" name="Espace réservé du numéro de diapositive 3"/>
          <p:cNvSpPr>
            <a:spLocks noGrp="1"/>
          </p:cNvSpPr>
          <p:nvPr>
            <p:ph type="sldNum" sz="quarter" idx="5"/>
          </p:nvPr>
        </p:nvSpPr>
        <p:spPr/>
        <p:txBody>
          <a:bodyPr/>
          <a:lstStyle/>
          <a:p>
            <a:fld id="{84E62553-CA8C-4C4B-BC2D-8CCAA81D02B5}" type="slidenum">
              <a:t>1</a:t>
            </a:fld>
            <a:endParaRPr lang="fr-FR"/>
          </a:p>
        </p:txBody>
      </p:sp>
    </p:spTree>
    <p:extLst>
      <p:ext uri="{BB962C8B-B14F-4D97-AF65-F5344CB8AC3E}">
        <p14:creationId xmlns:p14="http://schemas.microsoft.com/office/powerpoint/2010/main" val="1994988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sont menacées par l'activité humaine dans de nombreuses régions du monde. Nous allons explorer certaines des menaces les plus courantes, comme la chasse illégale, la pollution et la destruction de l'habitat.</a:t>
            </a:r>
          </a:p>
        </p:txBody>
      </p:sp>
      <p:sp>
        <p:nvSpPr>
          <p:cNvPr id="4" name="Espace réservé du numéro de diapositive 3"/>
          <p:cNvSpPr>
            <a:spLocks noGrp="1"/>
          </p:cNvSpPr>
          <p:nvPr>
            <p:ph type="sldNum" sz="quarter" idx="5"/>
          </p:nvPr>
        </p:nvSpPr>
        <p:spPr/>
        <p:txBody>
          <a:bodyPr/>
          <a:lstStyle/>
          <a:p>
            <a:fld id="{84E62553-CA8C-4C4B-BC2D-8CCAA81D02B5}" type="slidenum">
              <a:t>10</a:t>
            </a:fld>
            <a:endParaRPr lang="fr-FR"/>
          </a:p>
        </p:txBody>
      </p:sp>
    </p:spTree>
    <p:extLst>
      <p:ext uri="{BB962C8B-B14F-4D97-AF65-F5344CB8AC3E}">
        <p14:creationId xmlns:p14="http://schemas.microsoft.com/office/powerpoint/2010/main" val="288434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Heureusement, il existe de nombreux programmes de conservation qui travaillent pour protéger les tortues de ces menaces. Nous allons explorer certains de ces programmes et discuter de leur impact sur la population de tortues.</a:t>
            </a:r>
          </a:p>
        </p:txBody>
      </p:sp>
      <p:sp>
        <p:nvSpPr>
          <p:cNvPr id="4" name="Espace réservé du numéro de diapositive 3"/>
          <p:cNvSpPr>
            <a:spLocks noGrp="1"/>
          </p:cNvSpPr>
          <p:nvPr>
            <p:ph type="sldNum" sz="quarter" idx="5"/>
          </p:nvPr>
        </p:nvSpPr>
        <p:spPr/>
        <p:txBody>
          <a:bodyPr/>
          <a:lstStyle/>
          <a:p>
            <a:fld id="{84E62553-CA8C-4C4B-BC2D-8CCAA81D02B5}" type="slidenum">
              <a:t>11</a:t>
            </a:fld>
            <a:endParaRPr lang="fr-FR"/>
          </a:p>
        </p:txBody>
      </p:sp>
    </p:spTree>
    <p:extLst>
      <p:ext uri="{BB962C8B-B14F-4D97-AF65-F5344CB8AC3E}">
        <p14:creationId xmlns:p14="http://schemas.microsoft.com/office/powerpoint/2010/main" val="2229207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sont des animaux fascinants qui ont évolué pour vivre dans une grande variété d'habitats. Cependant, leur existence est menacée par l'activité humaine. En travaillant ensemble pour protéger ces animaux fascinants, nous pouvons aider à assurer leur survie pour les générations à venir.</a:t>
            </a:r>
          </a:p>
        </p:txBody>
      </p:sp>
      <p:sp>
        <p:nvSpPr>
          <p:cNvPr id="4" name="Espace réservé du numéro de diapositive 3"/>
          <p:cNvSpPr>
            <a:spLocks noGrp="1"/>
          </p:cNvSpPr>
          <p:nvPr>
            <p:ph type="sldNum" sz="quarter" idx="5"/>
          </p:nvPr>
        </p:nvSpPr>
        <p:spPr/>
        <p:txBody>
          <a:bodyPr/>
          <a:lstStyle/>
          <a:p>
            <a:fld id="{84E62553-CA8C-4C4B-BC2D-8CCAA81D02B5}" type="slidenum">
              <a:t>12</a:t>
            </a:fld>
            <a:endParaRPr lang="fr-FR"/>
          </a:p>
        </p:txBody>
      </p:sp>
    </p:spTree>
    <p:extLst>
      <p:ext uri="{BB962C8B-B14F-4D97-AF65-F5344CB8AC3E}">
        <p14:creationId xmlns:p14="http://schemas.microsoft.com/office/powerpoint/2010/main" val="66928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Nous allons commencer par parler des différentes espèces de tortues, en nous concentrant sur les tortues de mer et les tortues de Floride. Ensuite, nous aborderons l'habitat des tortues, en décrivant leur vie dans l'eau et sur la terre ferme. Nous terminerons en discutant des menaces pour les tortues et des programmes de conservation.</a:t>
            </a:r>
          </a:p>
        </p:txBody>
      </p:sp>
      <p:sp>
        <p:nvSpPr>
          <p:cNvPr id="4" name="Espace réservé du numéro de diapositive 3"/>
          <p:cNvSpPr>
            <a:spLocks noGrp="1"/>
          </p:cNvSpPr>
          <p:nvPr>
            <p:ph type="sldNum" sz="quarter" idx="5"/>
          </p:nvPr>
        </p:nvSpPr>
        <p:spPr/>
        <p:txBody>
          <a:bodyPr/>
          <a:lstStyle/>
          <a:p>
            <a:fld id="{84E62553-CA8C-4C4B-BC2D-8CCAA81D02B5}" type="slidenum">
              <a:t>2</a:t>
            </a:fld>
            <a:endParaRPr lang="fr-FR"/>
          </a:p>
        </p:txBody>
      </p:sp>
    </p:spTree>
    <p:extLst>
      <p:ext uri="{BB962C8B-B14F-4D97-AF65-F5344CB8AC3E}">
        <p14:creationId xmlns:p14="http://schemas.microsoft.com/office/powerpoint/2010/main" val="2402617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Il existe des centaines d'espèces de tortues dans le monde entier, chacune ayant ses propres caractéristiques et adaptations. Nous allons nous concentrer sur deux types de tortues - les tortues de mer et les tortues de Floride - qui sont particulièrement intéressantes.</a:t>
            </a:r>
          </a:p>
        </p:txBody>
      </p:sp>
      <p:sp>
        <p:nvSpPr>
          <p:cNvPr id="4" name="Espace réservé du numéro de diapositive 3"/>
          <p:cNvSpPr>
            <a:spLocks noGrp="1"/>
          </p:cNvSpPr>
          <p:nvPr>
            <p:ph type="sldNum" sz="quarter" idx="5"/>
          </p:nvPr>
        </p:nvSpPr>
        <p:spPr/>
        <p:txBody>
          <a:bodyPr/>
          <a:lstStyle/>
          <a:p>
            <a:fld id="{84E62553-CA8C-4C4B-BC2D-8CCAA81D02B5}" type="slidenum">
              <a:t>3</a:t>
            </a:fld>
            <a:endParaRPr lang="fr-FR"/>
          </a:p>
        </p:txBody>
      </p:sp>
    </p:spTree>
    <p:extLst>
      <p:ext uri="{BB962C8B-B14F-4D97-AF65-F5344CB8AC3E}">
        <p14:creationId xmlns:p14="http://schemas.microsoft.com/office/powerpoint/2010/main" val="299028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de mer sont des créatures fascinantes qui passent la majeure partie de leur vie dans l'eau. Elles sont bien adaptées à leur environnement aquatique et sont souvent menacées par l'activité humaine, notamment la pollution et la surpêche.</a:t>
            </a:r>
          </a:p>
        </p:txBody>
      </p:sp>
      <p:sp>
        <p:nvSpPr>
          <p:cNvPr id="4" name="Espace réservé du numéro de diapositive 3"/>
          <p:cNvSpPr>
            <a:spLocks noGrp="1"/>
          </p:cNvSpPr>
          <p:nvPr>
            <p:ph type="sldNum" sz="quarter" idx="5"/>
          </p:nvPr>
        </p:nvSpPr>
        <p:spPr/>
        <p:txBody>
          <a:bodyPr/>
          <a:lstStyle/>
          <a:p>
            <a:fld id="{84E62553-CA8C-4C4B-BC2D-8CCAA81D02B5}" type="slidenum">
              <a:t>4</a:t>
            </a:fld>
            <a:endParaRPr lang="fr-FR"/>
          </a:p>
        </p:txBody>
      </p:sp>
    </p:spTree>
    <p:extLst>
      <p:ext uri="{BB962C8B-B14F-4D97-AF65-F5344CB8AC3E}">
        <p14:creationId xmlns:p14="http://schemas.microsoft.com/office/powerpoint/2010/main" val="1076544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de Floride sont des tortues d'eau douce qui vivent dans les lacs, les rivières et les marais de l'État de Floride. Elles sont souvent gardées comme animaux de compagnie, mais cela peut avoir des conséquences négatives sur leur population dans la nature.</a:t>
            </a:r>
          </a:p>
        </p:txBody>
      </p:sp>
      <p:sp>
        <p:nvSpPr>
          <p:cNvPr id="4" name="Espace réservé du numéro de diapositive 3"/>
          <p:cNvSpPr>
            <a:spLocks noGrp="1"/>
          </p:cNvSpPr>
          <p:nvPr>
            <p:ph type="sldNum" sz="quarter" idx="5"/>
          </p:nvPr>
        </p:nvSpPr>
        <p:spPr/>
        <p:txBody>
          <a:bodyPr/>
          <a:lstStyle/>
          <a:p>
            <a:fld id="{84E62553-CA8C-4C4B-BC2D-8CCAA81D02B5}" type="slidenum">
              <a:t>5</a:t>
            </a:fld>
            <a:endParaRPr lang="fr-FR"/>
          </a:p>
        </p:txBody>
      </p:sp>
    </p:spTree>
    <p:extLst>
      <p:ext uri="{BB962C8B-B14F-4D97-AF65-F5344CB8AC3E}">
        <p14:creationId xmlns:p14="http://schemas.microsoft.com/office/powerpoint/2010/main" val="1897671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ont évolué pour vivre dans une grande variété d'habitats, des forêts tropicales aux déserts en passant par les océans. Nous allons nous concentrer sur les habitats aquatiques et terrestres, qui sont les plus courants.</a:t>
            </a:r>
          </a:p>
        </p:txBody>
      </p:sp>
      <p:sp>
        <p:nvSpPr>
          <p:cNvPr id="4" name="Espace réservé du numéro de diapositive 3"/>
          <p:cNvSpPr>
            <a:spLocks noGrp="1"/>
          </p:cNvSpPr>
          <p:nvPr>
            <p:ph type="sldNum" sz="quarter" idx="5"/>
          </p:nvPr>
        </p:nvSpPr>
        <p:spPr/>
        <p:txBody>
          <a:bodyPr/>
          <a:lstStyle/>
          <a:p>
            <a:fld id="{84E62553-CA8C-4C4B-BC2D-8CCAA81D02B5}" type="slidenum">
              <a:t>6</a:t>
            </a:fld>
            <a:endParaRPr lang="fr-FR"/>
          </a:p>
        </p:txBody>
      </p:sp>
    </p:spTree>
    <p:extLst>
      <p:ext uri="{BB962C8B-B14F-4D97-AF65-F5344CB8AC3E}">
        <p14:creationId xmlns:p14="http://schemas.microsoft.com/office/powerpoint/2010/main" val="4126281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aquatiques ont des adaptations spéciales pour vivre dans l'eau, comme des palmes pour nager et des poumons pour respirer sous l'eau. Nous allons explorer les différents types de tortues aquatiques et leur mode de vie unique.</a:t>
            </a:r>
          </a:p>
        </p:txBody>
      </p:sp>
      <p:sp>
        <p:nvSpPr>
          <p:cNvPr id="4" name="Espace réservé du numéro de diapositive 3"/>
          <p:cNvSpPr>
            <a:spLocks noGrp="1"/>
          </p:cNvSpPr>
          <p:nvPr>
            <p:ph type="sldNum" sz="quarter" idx="5"/>
          </p:nvPr>
        </p:nvSpPr>
        <p:spPr/>
        <p:txBody>
          <a:bodyPr/>
          <a:lstStyle/>
          <a:p>
            <a:fld id="{84E62553-CA8C-4C4B-BC2D-8CCAA81D02B5}" type="slidenum">
              <a:t>7</a:t>
            </a:fld>
            <a:endParaRPr lang="fr-FR"/>
          </a:p>
        </p:txBody>
      </p:sp>
    </p:spTree>
    <p:extLst>
      <p:ext uri="{BB962C8B-B14F-4D97-AF65-F5344CB8AC3E}">
        <p14:creationId xmlns:p14="http://schemas.microsoft.com/office/powerpoint/2010/main" val="2021806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terrestres ont également des adaptations spéciales pour vivre sur la terre ferme, comme des griffes pour creuser et des carapaces pour se protéger. Nous allons explorer les différents types de tortues terrestres et leur habitat naturel.</a:t>
            </a:r>
          </a:p>
        </p:txBody>
      </p:sp>
      <p:sp>
        <p:nvSpPr>
          <p:cNvPr id="4" name="Espace réservé du numéro de diapositive 3"/>
          <p:cNvSpPr>
            <a:spLocks noGrp="1"/>
          </p:cNvSpPr>
          <p:nvPr>
            <p:ph type="sldNum" sz="quarter" idx="5"/>
          </p:nvPr>
        </p:nvSpPr>
        <p:spPr/>
        <p:txBody>
          <a:bodyPr/>
          <a:lstStyle/>
          <a:p>
            <a:fld id="{84E62553-CA8C-4C4B-BC2D-8CCAA81D02B5}" type="slidenum">
              <a:t>8</a:t>
            </a:fld>
            <a:endParaRPr lang="fr-FR"/>
          </a:p>
        </p:txBody>
      </p:sp>
    </p:spTree>
    <p:extLst>
      <p:ext uri="{BB962C8B-B14F-4D97-AF65-F5344CB8AC3E}">
        <p14:creationId xmlns:p14="http://schemas.microsoft.com/office/powerpoint/2010/main" val="2986803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tortues sont confrontées à de nombreuses menaces, notamment la chasse, la destruction de l'habitat et la pollution. Nous allons discuter des programmes de conservation qui ont été mis en place pour aider à protéger ces animaux fascinants.</a:t>
            </a:r>
          </a:p>
        </p:txBody>
      </p:sp>
      <p:sp>
        <p:nvSpPr>
          <p:cNvPr id="4" name="Espace réservé du numéro de diapositive 3"/>
          <p:cNvSpPr>
            <a:spLocks noGrp="1"/>
          </p:cNvSpPr>
          <p:nvPr>
            <p:ph type="sldNum" sz="quarter" idx="5"/>
          </p:nvPr>
        </p:nvSpPr>
        <p:spPr/>
        <p:txBody>
          <a:bodyPr/>
          <a:lstStyle/>
          <a:p>
            <a:fld id="{84E62553-CA8C-4C4B-BC2D-8CCAA81D02B5}" type="slidenum">
              <a:t>9</a:t>
            </a:fld>
            <a:endParaRPr lang="fr-FR"/>
          </a:p>
        </p:txBody>
      </p:sp>
    </p:spTree>
    <p:extLst>
      <p:ext uri="{BB962C8B-B14F-4D97-AF65-F5344CB8AC3E}">
        <p14:creationId xmlns:p14="http://schemas.microsoft.com/office/powerpoint/2010/main" val="2497517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310491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4172787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1902177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841795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466923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16/01/2025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747632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638941B0-F4D5-4460-BCAD-F7E2B41A8257}" type="datetimeFigureOut">
              <a:rPr lang="fr-FR" smtClean="0"/>
              <a:t>16/01/2025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2611866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638941B0-F4D5-4460-BCAD-F7E2B41A8257}" type="datetimeFigureOut">
              <a:rPr lang="fr-FR" smtClean="0"/>
              <a:t>16/01/2025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39585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38941B0-F4D5-4460-BCAD-F7E2B41A8257}" type="datetimeFigureOut">
              <a:rPr lang="fr-FR" smtClean="0"/>
              <a:t>16/01/2025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4040201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16/01/2025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270640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16/01/2025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161090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8941B0-F4D5-4460-BCAD-F7E2B41A8257}" type="datetimeFigureOut">
              <a:rPr lang="fr-FR" smtClean="0"/>
              <a:t>16/01/2025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C6CCC6-2BE5-4E42-96A4-D1E8E81A3D8E}" type="slidenum">
              <a:rPr lang="fr-FR" smtClean="0"/>
              <a:t>‹#›</a:t>
            </a:fld>
            <a:endParaRPr lang="fr-FR"/>
          </a:p>
        </p:txBody>
      </p:sp>
    </p:spTree>
    <p:extLst>
      <p:ext uri="{BB962C8B-B14F-4D97-AF65-F5344CB8AC3E}">
        <p14:creationId xmlns:p14="http://schemas.microsoft.com/office/powerpoint/2010/main" val="3071127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533E9B71-62D3-B931-2F36-C9A491793569}"/>
              </a:ext>
            </a:extLst>
          </p:cNvPr>
          <p:cNvSpPr>
            <a:spLocks noGrp="1"/>
          </p:cNvSpPr>
          <p:nvPr>
            <p:ph type="ctrTitle"/>
          </p:nvPr>
        </p:nvSpPr>
        <p:spPr>
          <a:xfrm>
            <a:off x="890338" y="640080"/>
            <a:ext cx="3734014" cy="3566160"/>
          </a:xfrm>
        </p:spPr>
        <p:txBody>
          <a:bodyPr anchor="b">
            <a:normAutofit/>
          </a:bodyPr>
          <a:lstStyle/>
          <a:p>
            <a:pPr algn="l"/>
            <a:r>
              <a:rPr lang="fr-FR" sz="5400"/>
              <a:t>Les tortues</a:t>
            </a:r>
          </a:p>
        </p:txBody>
      </p:sp>
      <p:sp>
        <p:nvSpPr>
          <p:cNvPr id="3" name="Sous-titre 2">
            <a:extLst>
              <a:ext uri="{FF2B5EF4-FFF2-40B4-BE49-F238E27FC236}">
                <a16:creationId xmlns:a16="http://schemas.microsoft.com/office/drawing/2014/main" id="{6B343DDF-6982-F470-CBD3-40C79E02BEFE}"/>
              </a:ext>
            </a:extLst>
          </p:cNvPr>
          <p:cNvSpPr>
            <a:spLocks noGrp="1"/>
          </p:cNvSpPr>
          <p:nvPr>
            <p:ph type="subTitle" idx="1"/>
          </p:nvPr>
        </p:nvSpPr>
        <p:spPr>
          <a:xfrm>
            <a:off x="890339" y="4636008"/>
            <a:ext cx="3734014" cy="1572768"/>
          </a:xfrm>
        </p:spPr>
        <p:txBody>
          <a:bodyPr>
            <a:normAutofit/>
          </a:bodyPr>
          <a:lstStyle/>
          <a:p>
            <a:pPr algn="l"/>
            <a:r>
              <a:rPr lang="fr-FR"/>
              <a:t>Exploration des habitats et des caractéristiques des tortues</a:t>
            </a:r>
          </a:p>
        </p:txBody>
      </p:sp>
      <p:sp>
        <p:nvSpPr>
          <p:cNvPr id="54"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descr="Tortue de mer sous l’eau">
            <a:extLst>
              <a:ext uri="{FF2B5EF4-FFF2-40B4-BE49-F238E27FC236}">
                <a16:creationId xmlns:a16="http://schemas.microsoft.com/office/drawing/2014/main" id="{09C2217E-3A42-406D-A41C-0ACEBD4362AA}"/>
              </a:ext>
            </a:extLst>
          </p:cNvPr>
          <p:cNvPicPr>
            <a:picLocks noChangeAspect="1"/>
          </p:cNvPicPr>
          <p:nvPr/>
        </p:nvPicPr>
        <p:blipFill>
          <a:blip r:embed="rId3"/>
          <a:srcRect l="5494" r="2755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76855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80997" y="381001"/>
            <a:ext cx="6858001" cy="6095995"/>
          </a:xfrm>
          <a:prstGeom prst="rect">
            <a:avLst/>
          </a:prstGeom>
          <a:ln>
            <a:noFill/>
          </a:ln>
          <a:effectLst>
            <a:outerShdw blurRad="381000" dist="101600" sx="99000" sy="99000" algn="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8E635A7-2952-4257-D6AC-37DE17F285E0}"/>
              </a:ext>
            </a:extLst>
          </p:cNvPr>
          <p:cNvSpPr>
            <a:spLocks noGrp="1"/>
          </p:cNvSpPr>
          <p:nvPr>
            <p:ph type="title"/>
          </p:nvPr>
        </p:nvSpPr>
        <p:spPr>
          <a:xfrm>
            <a:off x="707413" y="4544704"/>
            <a:ext cx="4792635" cy="1811645"/>
          </a:xfrm>
        </p:spPr>
        <p:txBody>
          <a:bodyPr vert="horz" lIns="91440" tIns="45720" rIns="91440" bIns="45720" rtlCol="0" anchor="ctr">
            <a:normAutofit/>
          </a:bodyPr>
          <a:lstStyle/>
          <a:p>
            <a:r>
              <a:rPr lang="en-US" sz="4000"/>
              <a:t>Menaces pour les tortues</a:t>
            </a:r>
          </a:p>
        </p:txBody>
      </p:sp>
      <p:pic>
        <p:nvPicPr>
          <p:cNvPr id="5" name="Espace réservé du contenu 4" descr="Bébés tortues de mer dans un réservoir rempli d’eau">
            <a:extLst>
              <a:ext uri="{FF2B5EF4-FFF2-40B4-BE49-F238E27FC236}">
                <a16:creationId xmlns:a16="http://schemas.microsoft.com/office/drawing/2014/main" id="{ECA51059-1D01-4838-831B-63E26C2A909A}"/>
              </a:ext>
            </a:extLst>
          </p:cNvPr>
          <p:cNvPicPr>
            <a:picLocks noGrp="1" noChangeAspect="1"/>
          </p:cNvPicPr>
          <p:nvPr>
            <p:ph sz="half" idx="1"/>
          </p:nvPr>
        </p:nvPicPr>
        <p:blipFill>
          <a:blip r:embed="rId3"/>
          <a:srcRect l="1111" r="-1" b="-1"/>
          <a:stretch/>
        </p:blipFill>
        <p:spPr>
          <a:xfrm>
            <a:off x="-1" y="10"/>
            <a:ext cx="6096001" cy="4114790"/>
          </a:xfrm>
          <a:prstGeom prst="rect">
            <a:avLst/>
          </a:prstGeom>
        </p:spPr>
      </p:pic>
      <p:sp>
        <p:nvSpPr>
          <p:cNvPr id="4" name="Espace réservé du contenu 3">
            <a:extLst>
              <a:ext uri="{FF2B5EF4-FFF2-40B4-BE49-F238E27FC236}">
                <a16:creationId xmlns:a16="http://schemas.microsoft.com/office/drawing/2014/main" id="{7E3D9D6D-E9A6-7176-A752-D57A4EC6822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803410" y="691912"/>
            <a:ext cx="4585646" cy="5474173"/>
          </a:xfrm>
        </p:spPr>
        <p:txBody>
          <a:bodyPr>
            <a:normAutofit/>
          </a:bodyPr>
          <a:lstStyle/>
          <a:p>
            <a:pPr marL="0" indent="0">
              <a:spcBef>
                <a:spcPts val="2500"/>
              </a:spcBef>
              <a:buNone/>
            </a:pPr>
            <a:r>
              <a:rPr lang="fr-FR" sz="1400" b="1"/>
              <a:t>Chasse illégale</a:t>
            </a:r>
          </a:p>
          <a:p>
            <a:pPr marL="0" lvl="1" indent="0">
              <a:buNone/>
            </a:pPr>
            <a:r>
              <a:rPr lang="fr-FR" sz="1400"/>
              <a:t>La chasse illégale est l'une des principales menaces pour les tortues, mettant en danger plusieurs espèces en voie de disparition.</a:t>
            </a:r>
          </a:p>
          <a:p>
            <a:pPr marL="0" indent="0">
              <a:spcBef>
                <a:spcPts val="2500"/>
              </a:spcBef>
              <a:buNone/>
            </a:pPr>
            <a:r>
              <a:rPr lang="fr-FR" sz="1400" b="1"/>
              <a:t>Pollution marine</a:t>
            </a:r>
          </a:p>
          <a:p>
            <a:pPr marL="0" lvl="1" indent="0">
              <a:buNone/>
            </a:pPr>
            <a:r>
              <a:rPr lang="fr-FR" sz="1400"/>
              <a:t>La pollution des océans, notamment par les plastiques, nuit gravement aux tortues marines, affectant leur santé et leur habitat.</a:t>
            </a:r>
          </a:p>
          <a:p>
            <a:pPr marL="0" indent="0">
              <a:spcBef>
                <a:spcPts val="2500"/>
              </a:spcBef>
              <a:buNone/>
            </a:pPr>
            <a:r>
              <a:rPr lang="fr-FR" sz="1400" b="1"/>
              <a:t>Destruction de l'habitat</a:t>
            </a:r>
          </a:p>
          <a:p>
            <a:pPr marL="0" lvl="1" indent="0">
              <a:buNone/>
            </a:pPr>
            <a:r>
              <a:rPr lang="fr-FR" sz="1400"/>
              <a:t>La destruction des habitats naturels, comme les plages de nidification, compromet la survie des tortues et de leurs petits.</a:t>
            </a:r>
          </a:p>
        </p:txBody>
      </p:sp>
    </p:spTree>
    <p:extLst>
      <p:ext uri="{BB962C8B-B14F-4D97-AF65-F5344CB8AC3E}">
        <p14:creationId xmlns:p14="http://schemas.microsoft.com/office/powerpoint/2010/main" val="1741653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907EB1DD-7584-9A88-9E9B-338E803DF4CB}"/>
              </a:ext>
            </a:extLst>
          </p:cNvPr>
          <p:cNvSpPr>
            <a:spLocks noGrp="1"/>
          </p:cNvSpPr>
          <p:nvPr>
            <p:ph type="title"/>
          </p:nvPr>
        </p:nvSpPr>
        <p:spPr>
          <a:xfrm>
            <a:off x="1137033" y="670559"/>
            <a:ext cx="4683321" cy="2148841"/>
          </a:xfrm>
        </p:spPr>
        <p:txBody>
          <a:bodyPr vert="horz" lIns="91440" tIns="45720" rIns="91440" bIns="45720" rtlCol="0" anchor="t">
            <a:normAutofit/>
          </a:bodyPr>
          <a:lstStyle/>
          <a:p>
            <a:r>
              <a:rPr lang="en-US"/>
              <a:t>Programmes de conservation</a:t>
            </a:r>
          </a:p>
        </p:txBody>
      </p:sp>
      <p:pic>
        <p:nvPicPr>
          <p:cNvPr id="5" name="Espace réservé du contenu 4" descr="Gros plan d’une personne méconnaissable tenant un bébé tortue nouveau-né sur la papalme, sur le point de le relâcher dans l’océan, Nikon Z7">
            <a:extLst>
              <a:ext uri="{FF2B5EF4-FFF2-40B4-BE49-F238E27FC236}">
                <a16:creationId xmlns:a16="http://schemas.microsoft.com/office/drawing/2014/main" id="{4570B051-4E28-41EF-92CC-5546C6FF08EE}"/>
              </a:ext>
            </a:extLst>
          </p:cNvPr>
          <p:cNvPicPr>
            <a:picLocks noGrp="1" noChangeAspect="1"/>
          </p:cNvPicPr>
          <p:nvPr>
            <p:ph sz="half" idx="1"/>
          </p:nvPr>
        </p:nvPicPr>
        <p:blipFill>
          <a:blip r:embed="rId3"/>
          <a:srcRect t="12812"/>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4" name="Espace réservé du contenu 3">
            <a:extLst>
              <a:ext uri="{FF2B5EF4-FFF2-40B4-BE49-F238E27FC236}">
                <a16:creationId xmlns:a16="http://schemas.microsoft.com/office/drawing/2014/main" id="{B7D05D89-F675-A55D-2640-A2EBBBEDF02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797004" y="670559"/>
            <a:ext cx="4555782" cy="5445076"/>
          </a:xfrm>
        </p:spPr>
        <p:txBody>
          <a:bodyPr>
            <a:normAutofit/>
          </a:bodyPr>
          <a:lstStyle/>
          <a:p>
            <a:pPr marL="0" indent="0">
              <a:spcBef>
                <a:spcPts val="2500"/>
              </a:spcBef>
              <a:buNone/>
            </a:pPr>
            <a:r>
              <a:rPr lang="fr-FR" sz="1400" b="1"/>
              <a:t>Programmes de protection des tortues</a:t>
            </a:r>
          </a:p>
          <a:p>
            <a:pPr marL="0" lvl="1" indent="0">
              <a:buNone/>
            </a:pPr>
            <a:r>
              <a:rPr lang="fr-FR" sz="1400"/>
              <a:t>De nombreux programmes de conservation se concentrent sur la protection des tortues en milieu naturel, en mettant en œuvre des mesures de préservation efficaces.</a:t>
            </a:r>
          </a:p>
          <a:p>
            <a:pPr marL="0" indent="0">
              <a:spcBef>
                <a:spcPts val="2500"/>
              </a:spcBef>
              <a:buNone/>
            </a:pPr>
            <a:r>
              <a:rPr lang="fr-FR" sz="1400" b="1"/>
              <a:t>Impact sur les populations</a:t>
            </a:r>
          </a:p>
          <a:p>
            <a:pPr marL="0" lvl="1" indent="0">
              <a:buNone/>
            </a:pPr>
            <a:r>
              <a:rPr lang="fr-FR" sz="1400"/>
              <a:t>Ces programmes ont un impact significatif sur la population de tortues, contribuant à leur survie et à leur reproduction.</a:t>
            </a:r>
          </a:p>
          <a:p>
            <a:pPr marL="0" indent="0">
              <a:spcBef>
                <a:spcPts val="2500"/>
              </a:spcBef>
              <a:buNone/>
            </a:pPr>
            <a:r>
              <a:rPr lang="fr-FR" sz="1400" b="1"/>
              <a:t>Sensibilisation et éducation</a:t>
            </a:r>
          </a:p>
          <a:p>
            <a:pPr marL="0" lvl="1" indent="0">
              <a:buNone/>
            </a:pPr>
            <a:r>
              <a:rPr lang="fr-FR" sz="1400"/>
              <a:t>Les programmes de conservation incluent également des initiatives de sensibilisation et d'éducation pour impliquer les communautés locales.</a:t>
            </a:r>
          </a:p>
        </p:txBody>
      </p:sp>
    </p:spTree>
    <p:extLst>
      <p:ext uri="{BB962C8B-B14F-4D97-AF65-F5344CB8AC3E}">
        <p14:creationId xmlns:p14="http://schemas.microsoft.com/office/powerpoint/2010/main" val="14716358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565882F-D0F7-A055-AB28-3E752355585A}"/>
              </a:ext>
            </a:extLst>
          </p:cNvPr>
          <p:cNvSpPr>
            <a:spLocks noGrp="1"/>
          </p:cNvSpPr>
          <p:nvPr>
            <p:ph type="title"/>
          </p:nvPr>
        </p:nvSpPr>
        <p:spPr>
          <a:xfrm>
            <a:off x="1137033" y="670559"/>
            <a:ext cx="4683321" cy="2148841"/>
          </a:xfrm>
        </p:spPr>
        <p:txBody>
          <a:bodyPr vert="horz" lIns="91440" tIns="45720" rIns="91440" bIns="45720" rtlCol="0" anchor="t">
            <a:normAutofit/>
          </a:bodyPr>
          <a:lstStyle/>
          <a:p>
            <a:r>
              <a:rPr lang="en-US"/>
              <a:t>Conclusion</a:t>
            </a:r>
          </a:p>
        </p:txBody>
      </p:sp>
      <p:pic>
        <p:nvPicPr>
          <p:cNvPr id="5" name="Espace réservé du contenu 4">
            <a:extLst>
              <a:ext uri="{FF2B5EF4-FFF2-40B4-BE49-F238E27FC236}">
                <a16:creationId xmlns:a16="http://schemas.microsoft.com/office/drawing/2014/main" id="{37A836CB-BE19-4E8F-915B-A7DE476AB2D6}"/>
              </a:ext>
            </a:extLst>
          </p:cNvPr>
          <p:cNvPicPr>
            <a:picLocks noGrp="1" noChangeAspect="1"/>
          </p:cNvPicPr>
          <p:nvPr>
            <p:ph sz="half" idx="1"/>
          </p:nvPr>
        </p:nvPicPr>
        <p:blipFill>
          <a:blip r:embed="rId3"/>
          <a:srcRect l="627" r="2719" b="-2"/>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4" name="Espace réservé du contenu 3">
            <a:extLst>
              <a:ext uri="{FF2B5EF4-FFF2-40B4-BE49-F238E27FC236}">
                <a16:creationId xmlns:a16="http://schemas.microsoft.com/office/drawing/2014/main" id="{209B4C86-11E1-F29D-BFD0-E72BAB17234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797004" y="670559"/>
            <a:ext cx="4555782" cy="5445076"/>
          </a:xfrm>
        </p:spPr>
        <p:txBody>
          <a:bodyPr>
            <a:normAutofit/>
          </a:bodyPr>
          <a:lstStyle/>
          <a:p>
            <a:pPr marL="0" indent="0">
              <a:spcBef>
                <a:spcPts val="2500"/>
              </a:spcBef>
              <a:buNone/>
            </a:pPr>
            <a:r>
              <a:rPr lang="fr-FR" sz="1400" b="1"/>
              <a:t>Importance des tortues</a:t>
            </a:r>
          </a:p>
          <a:p>
            <a:pPr marL="0" lvl="1" indent="0">
              <a:buNone/>
            </a:pPr>
            <a:r>
              <a:rPr lang="fr-FR" sz="1400"/>
              <a:t>Les tortues jouent un rôle crucial dans leurs écosystèmes et sont essentielles à la biodiversité.</a:t>
            </a:r>
          </a:p>
          <a:p>
            <a:pPr marL="0" indent="0">
              <a:spcBef>
                <a:spcPts val="2500"/>
              </a:spcBef>
              <a:buNone/>
            </a:pPr>
            <a:r>
              <a:rPr lang="fr-FR" sz="1400" b="1"/>
              <a:t>Menaces pour leur survie</a:t>
            </a:r>
          </a:p>
          <a:p>
            <a:pPr marL="0" lvl="1" indent="0">
              <a:buNone/>
            </a:pPr>
            <a:r>
              <a:rPr lang="fr-FR" sz="1400"/>
              <a:t>L'activité humaine, comme la pollution et la destruction de l'habitat, menace sérieusement les populations de tortues.</a:t>
            </a:r>
          </a:p>
          <a:p>
            <a:pPr marL="0" indent="0">
              <a:spcBef>
                <a:spcPts val="2500"/>
              </a:spcBef>
              <a:buNone/>
            </a:pPr>
            <a:r>
              <a:rPr lang="fr-FR" sz="1400" b="1"/>
              <a:t>Protection et conservation</a:t>
            </a:r>
          </a:p>
          <a:p>
            <a:pPr marL="0" lvl="1" indent="0">
              <a:buNone/>
            </a:pPr>
            <a:r>
              <a:rPr lang="fr-FR" sz="1400"/>
              <a:t>Ensemble, nous pouvons prendre des mesures pour protéger les tortues et préserver leur habitat pour l'avenir.</a:t>
            </a:r>
          </a:p>
        </p:txBody>
      </p:sp>
    </p:spTree>
    <p:extLst>
      <p:ext uri="{BB962C8B-B14F-4D97-AF65-F5344CB8AC3E}">
        <p14:creationId xmlns:p14="http://schemas.microsoft.com/office/powerpoint/2010/main" val="3445242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9535F7-55CE-2D3C-C9F4-F9D940252985}"/>
              </a:ext>
            </a:extLst>
          </p:cNvPr>
          <p:cNvSpPr>
            <a:spLocks noGrp="1"/>
          </p:cNvSpPr>
          <p:nvPr>
            <p:ph type="title"/>
          </p:nvPr>
        </p:nvSpPr>
        <p:spPr>
          <a:xfrm>
            <a:off x="6417733" y="490537"/>
            <a:ext cx="5291663" cy="1628775"/>
          </a:xfrm>
        </p:spPr>
        <p:txBody>
          <a:bodyPr vert="horz" lIns="91440" tIns="45720" rIns="91440" bIns="45720" rtlCol="0" anchor="b">
            <a:normAutofit/>
          </a:bodyPr>
          <a:lstStyle/>
          <a:p>
            <a:r>
              <a:rPr lang="en-US" sz="4000"/>
              <a:t>Aperçu de la présentation</a:t>
            </a:r>
          </a:p>
        </p:txBody>
      </p:sp>
      <p:pic>
        <p:nvPicPr>
          <p:cNvPr id="5" name="Espace réservé du contenu 4" descr="Environnement sûr, confortable et bien nourri pour les créatures marines dans un aquarium. Vous êtes-vous déjà interrogé sur le véritable océan ? Que diriez-vous d’imaginer que la galaxie est votre terrain de jeu ?">
            <a:extLst>
              <a:ext uri="{FF2B5EF4-FFF2-40B4-BE49-F238E27FC236}">
                <a16:creationId xmlns:a16="http://schemas.microsoft.com/office/drawing/2014/main" id="{2AED5BD6-C921-41DC-A158-AC6BF98C0D8C}"/>
              </a:ext>
            </a:extLst>
          </p:cNvPr>
          <p:cNvPicPr>
            <a:picLocks noGrp="1" noChangeAspect="1"/>
          </p:cNvPicPr>
          <p:nvPr>
            <p:ph sz="half" idx="1"/>
          </p:nvPr>
        </p:nvPicPr>
        <p:blipFill>
          <a:blip r:embed="rId3"/>
          <a:srcRect l="20268" r="18161" b="-2"/>
          <a:stretch/>
        </p:blipFill>
        <p:spPr>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sp>
        <p:nvSpPr>
          <p:cNvPr id="4" name="Espace réservé du contenu 3">
            <a:extLst>
              <a:ext uri="{FF2B5EF4-FFF2-40B4-BE49-F238E27FC236}">
                <a16:creationId xmlns:a16="http://schemas.microsoft.com/office/drawing/2014/main" id="{91472750-6B7D-C4CC-E877-98B5A5B2620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17734" y="2614612"/>
            <a:ext cx="5291663" cy="3752849"/>
          </a:xfrm>
        </p:spPr>
        <p:txBody>
          <a:bodyPr>
            <a:normAutofit/>
          </a:bodyPr>
          <a:lstStyle/>
          <a:p>
            <a:pPr marL="0" indent="0">
              <a:spcBef>
                <a:spcPts val="2500"/>
              </a:spcBef>
              <a:buNone/>
            </a:pPr>
            <a:r>
              <a:rPr lang="fr-FR" sz="1500" b="1"/>
              <a:t>Espèces de tortues</a:t>
            </a:r>
          </a:p>
          <a:p>
            <a:pPr marL="0" lvl="1" indent="0">
              <a:buNone/>
            </a:pPr>
            <a:r>
              <a:rPr lang="fr-FR" sz="1500"/>
              <a:t>Nous examinerons les différentes espèces de tortues, en mettant l'accent sur les tortues de mer et les tortues de Floride, ainsi que leurs caractéristiques uniques.</a:t>
            </a:r>
          </a:p>
          <a:p>
            <a:pPr marL="0" indent="0">
              <a:spcBef>
                <a:spcPts val="2500"/>
              </a:spcBef>
              <a:buNone/>
            </a:pPr>
            <a:r>
              <a:rPr lang="fr-FR" sz="1500" b="1"/>
              <a:t>Habitat des tortues</a:t>
            </a:r>
          </a:p>
          <a:p>
            <a:pPr marL="0" lvl="1" indent="0">
              <a:buNone/>
            </a:pPr>
            <a:r>
              <a:rPr lang="fr-FR" sz="1500"/>
              <a:t>Nous aborderons l'habitat des tortues, en décrivant leur vie aquatique et terrestre, ainsi que les conditions nécessaires à leur survie.</a:t>
            </a:r>
          </a:p>
          <a:p>
            <a:pPr marL="0" indent="0">
              <a:spcBef>
                <a:spcPts val="2500"/>
              </a:spcBef>
              <a:buNone/>
            </a:pPr>
            <a:r>
              <a:rPr lang="fr-FR" sz="1500" b="1"/>
              <a:t>Menaces et conservation</a:t>
            </a:r>
          </a:p>
          <a:p>
            <a:pPr marL="0" lvl="1" indent="0">
              <a:buNone/>
            </a:pPr>
            <a:r>
              <a:rPr lang="fr-FR" sz="1500"/>
              <a:t>Nous discuterons des menaces qui pèsent sur les tortues, notamment la pollution et la perte d'habitat, et des programmes de conservation en cours pour les protéger.</a:t>
            </a:r>
          </a:p>
        </p:txBody>
      </p:sp>
    </p:spTree>
    <p:extLst>
      <p:ext uri="{BB962C8B-B14F-4D97-AF65-F5344CB8AC3E}">
        <p14:creationId xmlns:p14="http://schemas.microsoft.com/office/powerpoint/2010/main" val="2806085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space réservé du contenu 4" descr="La tortue verte">
            <a:extLst>
              <a:ext uri="{FF2B5EF4-FFF2-40B4-BE49-F238E27FC236}">
                <a16:creationId xmlns:a16="http://schemas.microsoft.com/office/drawing/2014/main" id="{513A9B48-76EC-4E4D-9F0E-E4FD90801E17}"/>
              </a:ext>
            </a:extLst>
          </p:cNvPr>
          <p:cNvPicPr>
            <a:picLocks noGrp="1" noChangeAspect="1"/>
          </p:cNvPicPr>
          <p:nvPr>
            <p:ph sz="half" idx="1"/>
          </p:nvPr>
        </p:nvPicPr>
        <p:blipFill>
          <a:blip r:embed="rId3"/>
          <a:srcRect l="5884" r="-1" b="-1"/>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3917A51F-35A0-967B-ED4B-DC873FECC937}"/>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Les diverses espèces de tortues</a:t>
            </a:r>
          </a:p>
        </p:txBody>
      </p:sp>
      <p:sp>
        <p:nvSpPr>
          <p:cNvPr id="4" name="Espace réservé du contenu 3">
            <a:extLst>
              <a:ext uri="{FF2B5EF4-FFF2-40B4-BE49-F238E27FC236}">
                <a16:creationId xmlns:a16="http://schemas.microsoft.com/office/drawing/2014/main" id="{02D53B5A-487B-C58F-5EEA-530AD159928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2434201"/>
            <a:ext cx="3822189" cy="3742762"/>
          </a:xfrm>
        </p:spPr>
        <p:txBody>
          <a:bodyPr>
            <a:normAutofit/>
          </a:bodyPr>
          <a:lstStyle/>
          <a:p>
            <a:pPr marL="0" indent="0">
              <a:spcBef>
                <a:spcPts val="2500"/>
              </a:spcBef>
              <a:buNone/>
            </a:pPr>
            <a:r>
              <a:rPr lang="fr-FR" sz="1400" b="1"/>
              <a:t>Tortues de mer</a:t>
            </a:r>
          </a:p>
          <a:p>
            <a:pPr marL="0" lvl="1" indent="0">
              <a:buNone/>
            </a:pPr>
            <a:r>
              <a:rPr lang="fr-FR" sz="1400"/>
              <a:t>Les tortues de mer sont connues pour leurs adaptations uniques à la vie aquatique et jouent un rôle important dans l'écosystème marin.</a:t>
            </a:r>
          </a:p>
          <a:p>
            <a:pPr marL="0" indent="0">
              <a:spcBef>
                <a:spcPts val="2500"/>
              </a:spcBef>
              <a:buNone/>
            </a:pPr>
            <a:r>
              <a:rPr lang="fr-FR" sz="1400" b="1"/>
              <a:t>Tortues de Floride</a:t>
            </a:r>
          </a:p>
          <a:p>
            <a:pPr marL="0" lvl="1" indent="0">
              <a:buNone/>
            </a:pPr>
            <a:r>
              <a:rPr lang="fr-FR" sz="1400"/>
              <a:t>Les tortues de Floride, telles que la tortue de rivière, sont adaptées aux environnements d'eau douce et sont importantes pour l'écosystème local.</a:t>
            </a:r>
          </a:p>
        </p:txBody>
      </p:sp>
    </p:spTree>
    <p:extLst>
      <p:ext uri="{BB962C8B-B14F-4D97-AF65-F5344CB8AC3E}">
        <p14:creationId xmlns:p14="http://schemas.microsoft.com/office/powerpoint/2010/main" val="521925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re 1">
            <a:extLst>
              <a:ext uri="{FF2B5EF4-FFF2-40B4-BE49-F238E27FC236}">
                <a16:creationId xmlns:a16="http://schemas.microsoft.com/office/drawing/2014/main" id="{D8F2D7CF-BC8C-AC51-ED30-83B784785167}"/>
              </a:ext>
            </a:extLst>
          </p:cNvPr>
          <p:cNvSpPr>
            <a:spLocks noGrp="1"/>
          </p:cNvSpPr>
          <p:nvPr>
            <p:ph type="title"/>
          </p:nvPr>
        </p:nvSpPr>
        <p:spPr>
          <a:xfrm>
            <a:off x="838200" y="365125"/>
            <a:ext cx="5393361" cy="1325563"/>
          </a:xfrm>
        </p:spPr>
        <p:txBody>
          <a:bodyPr vert="horz" lIns="91440" tIns="45720" rIns="91440" bIns="45720" rtlCol="0" anchor="ctr">
            <a:normAutofit/>
          </a:bodyPr>
          <a:lstStyle/>
          <a:p>
            <a:r>
              <a:rPr lang="en-US"/>
              <a:t>Tortue de mer</a:t>
            </a:r>
          </a:p>
        </p:txBody>
      </p:sp>
      <p:sp>
        <p:nvSpPr>
          <p:cNvPr id="4" name="Espace réservé du contenu 3">
            <a:extLst>
              <a:ext uri="{FF2B5EF4-FFF2-40B4-BE49-F238E27FC236}">
                <a16:creationId xmlns:a16="http://schemas.microsoft.com/office/drawing/2014/main" id="{CD8E7A52-D590-1AA3-9BDC-175E5A9C33E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1825625"/>
            <a:ext cx="5393361" cy="4351338"/>
          </a:xfrm>
        </p:spPr>
        <p:txBody>
          <a:bodyPr>
            <a:normAutofit/>
          </a:bodyPr>
          <a:lstStyle/>
          <a:p>
            <a:pPr marL="0" indent="0">
              <a:spcBef>
                <a:spcPts val="2500"/>
              </a:spcBef>
              <a:buNone/>
            </a:pPr>
            <a:r>
              <a:rPr lang="fr-FR" sz="1400" b="1"/>
              <a:t>Adaptation à l'environnement aquatique</a:t>
            </a:r>
          </a:p>
          <a:p>
            <a:pPr marL="0" lvl="1" indent="0">
              <a:buNone/>
            </a:pPr>
            <a:r>
              <a:rPr lang="fr-FR" sz="1400"/>
              <a:t>Les tortues de mer sont merveilleusement adaptées à la vie dans l'eau, possédant des caractéristiques qui favorisent leur nage efficace.</a:t>
            </a:r>
          </a:p>
          <a:p>
            <a:pPr marL="0" indent="0">
              <a:spcBef>
                <a:spcPts val="2500"/>
              </a:spcBef>
              <a:buNone/>
            </a:pPr>
            <a:r>
              <a:rPr lang="fr-FR" sz="1400" b="1"/>
              <a:t>Menaces de l'activité humaine</a:t>
            </a:r>
          </a:p>
          <a:p>
            <a:pPr marL="0" lvl="1" indent="0">
              <a:buNone/>
            </a:pPr>
            <a:r>
              <a:rPr lang="fr-FR" sz="1400"/>
              <a:t>Malheureusement, les tortues de mer sont menacées par la pollution, la surpêche et d'autres activités humaines qui compromettent leur habitat naturel.</a:t>
            </a:r>
          </a:p>
          <a:p>
            <a:pPr marL="0" indent="0">
              <a:spcBef>
                <a:spcPts val="2500"/>
              </a:spcBef>
              <a:buNone/>
            </a:pPr>
            <a:r>
              <a:rPr lang="fr-FR" sz="1400" b="1"/>
              <a:t>Importance écologique</a:t>
            </a:r>
          </a:p>
          <a:p>
            <a:pPr marL="0" lvl="1" indent="0">
              <a:buNone/>
            </a:pPr>
            <a:r>
              <a:rPr lang="fr-FR" sz="1400"/>
              <a:t>Les tortues de mer jouent un rôle crucial dans l'écosystème marin, contribuant à la santé des récifs coralliens et à la chaîne alimentaire.</a:t>
            </a:r>
          </a:p>
        </p:txBody>
      </p:sp>
      <p:pic>
        <p:nvPicPr>
          <p:cNvPr id="5" name="Espace réservé du contenu 4" descr="Tortue nageuse">
            <a:extLst>
              <a:ext uri="{FF2B5EF4-FFF2-40B4-BE49-F238E27FC236}">
                <a16:creationId xmlns:a16="http://schemas.microsoft.com/office/drawing/2014/main" id="{8664883C-1B2C-4A10-A1E3-95B2C63512DB}"/>
              </a:ext>
            </a:extLst>
          </p:cNvPr>
          <p:cNvPicPr>
            <a:picLocks noGrp="1" noChangeAspect="1"/>
          </p:cNvPicPr>
          <p:nvPr>
            <p:ph sz="half" idx="1"/>
          </p:nvPr>
        </p:nvPicPr>
        <p:blipFill>
          <a:blip r:embed="rId3"/>
          <a:srcRect l="8756" r="25745" b="2"/>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25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24B8ED5-814F-1F8A-E90C-8C0DF92FE4EE}"/>
              </a:ext>
            </a:extLst>
          </p:cNvPr>
          <p:cNvSpPr>
            <a:spLocks noGrp="1"/>
          </p:cNvSpPr>
          <p:nvPr>
            <p:ph type="title"/>
          </p:nvPr>
        </p:nvSpPr>
        <p:spPr>
          <a:xfrm>
            <a:off x="1137033" y="670559"/>
            <a:ext cx="4683321" cy="2148841"/>
          </a:xfrm>
        </p:spPr>
        <p:txBody>
          <a:bodyPr vert="horz" lIns="91440" tIns="45720" rIns="91440" bIns="45720" rtlCol="0" anchor="t">
            <a:normAutofit/>
          </a:bodyPr>
          <a:lstStyle/>
          <a:p>
            <a:r>
              <a:rPr lang="en-US"/>
              <a:t>Tortue de Floride</a:t>
            </a:r>
          </a:p>
        </p:txBody>
      </p:sp>
      <p:pic>
        <p:nvPicPr>
          <p:cNvPr id="5" name="Espace réservé du contenu 4" descr="13 tortues peintes flottent sur un marais.">
            <a:extLst>
              <a:ext uri="{FF2B5EF4-FFF2-40B4-BE49-F238E27FC236}">
                <a16:creationId xmlns:a16="http://schemas.microsoft.com/office/drawing/2014/main" id="{BF9E25A4-5F04-467F-AB0F-FD0B3C641D70}"/>
              </a:ext>
            </a:extLst>
          </p:cNvPr>
          <p:cNvPicPr>
            <a:picLocks noGrp="1" noChangeAspect="1"/>
          </p:cNvPicPr>
          <p:nvPr>
            <p:ph sz="half" idx="1"/>
          </p:nvPr>
        </p:nvPicPr>
        <p:blipFill>
          <a:blip r:embed="rId3"/>
          <a:srcRect l="1196" r="2149" b="-2"/>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4" name="Espace réservé du contenu 3">
            <a:extLst>
              <a:ext uri="{FF2B5EF4-FFF2-40B4-BE49-F238E27FC236}">
                <a16:creationId xmlns:a16="http://schemas.microsoft.com/office/drawing/2014/main" id="{D3CD386D-CC7A-D6C3-6D77-D4BABD75F10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797004" y="670559"/>
            <a:ext cx="4555782" cy="5445076"/>
          </a:xfrm>
        </p:spPr>
        <p:txBody>
          <a:bodyPr>
            <a:normAutofit/>
          </a:bodyPr>
          <a:lstStyle/>
          <a:p>
            <a:pPr marL="0" indent="0">
              <a:spcBef>
                <a:spcPts val="2500"/>
              </a:spcBef>
              <a:buNone/>
            </a:pPr>
            <a:r>
              <a:rPr lang="fr-FR" sz="1400" b="1"/>
              <a:t>Habitat naturel</a:t>
            </a:r>
          </a:p>
          <a:p>
            <a:pPr marL="0" lvl="1" indent="0">
              <a:buNone/>
            </a:pPr>
            <a:r>
              <a:rPr lang="fr-FR" sz="1400"/>
              <a:t>Les tortues de Floride se trouvent principalement dans les lacs, les rivières et les marais, où elles jouent un rôle important dans l'écosystème aquatique.</a:t>
            </a:r>
          </a:p>
          <a:p>
            <a:pPr marL="0" indent="0">
              <a:spcBef>
                <a:spcPts val="2500"/>
              </a:spcBef>
              <a:buNone/>
            </a:pPr>
            <a:r>
              <a:rPr lang="fr-FR" sz="1400" b="1"/>
              <a:t>Animaux de compagnie</a:t>
            </a:r>
          </a:p>
          <a:p>
            <a:pPr marL="0" lvl="1" indent="0">
              <a:buNone/>
            </a:pPr>
            <a:r>
              <a:rPr lang="fr-FR" sz="1400"/>
              <a:t>Bien que les tortues de Floride soient populaires comme animaux de compagnie, leur garde peut nuire à leurs populations sauvages.</a:t>
            </a:r>
          </a:p>
          <a:p>
            <a:pPr marL="0" indent="0">
              <a:spcBef>
                <a:spcPts val="2500"/>
              </a:spcBef>
              <a:buNone/>
            </a:pPr>
            <a:r>
              <a:rPr lang="fr-FR" sz="1400" b="1"/>
              <a:t>Conservation</a:t>
            </a:r>
          </a:p>
          <a:p>
            <a:pPr marL="0" lvl="1" indent="0">
              <a:buNone/>
            </a:pPr>
            <a:r>
              <a:rPr lang="fr-FR" sz="1400"/>
              <a:t>La protection des habitats naturels est cruciale pour la préservation des tortues de Floride et la santé de leur population dans la nature.</a:t>
            </a:r>
          </a:p>
        </p:txBody>
      </p:sp>
    </p:spTree>
    <p:extLst>
      <p:ext uri="{BB962C8B-B14F-4D97-AF65-F5344CB8AC3E}">
        <p14:creationId xmlns:p14="http://schemas.microsoft.com/office/powerpoint/2010/main" val="834749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80997" y="381001"/>
            <a:ext cx="6858001" cy="6095995"/>
          </a:xfrm>
          <a:prstGeom prst="rect">
            <a:avLst/>
          </a:prstGeom>
          <a:ln>
            <a:noFill/>
          </a:ln>
          <a:effectLst>
            <a:outerShdw blurRad="381000" dist="101600" sx="99000" sy="99000" algn="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2FB55458-D296-5DD3-A3EE-AB848332D37A}"/>
              </a:ext>
            </a:extLst>
          </p:cNvPr>
          <p:cNvSpPr>
            <a:spLocks noGrp="1"/>
          </p:cNvSpPr>
          <p:nvPr>
            <p:ph type="title"/>
          </p:nvPr>
        </p:nvSpPr>
        <p:spPr>
          <a:xfrm>
            <a:off x="707413" y="4544704"/>
            <a:ext cx="4792635" cy="1811645"/>
          </a:xfrm>
        </p:spPr>
        <p:txBody>
          <a:bodyPr vert="horz" lIns="91440" tIns="45720" rIns="91440" bIns="45720" rtlCol="0" anchor="ctr">
            <a:normAutofit/>
          </a:bodyPr>
          <a:lstStyle/>
          <a:p>
            <a:r>
              <a:rPr lang="en-US" sz="4000"/>
              <a:t>L'habitat des tortues</a:t>
            </a:r>
          </a:p>
        </p:txBody>
      </p:sp>
      <p:pic>
        <p:nvPicPr>
          <p:cNvPr id="5" name="Espace réservé du contenu 4" descr="rassemblement de tortues géantes dans un étang à Aldabra">
            <a:extLst>
              <a:ext uri="{FF2B5EF4-FFF2-40B4-BE49-F238E27FC236}">
                <a16:creationId xmlns:a16="http://schemas.microsoft.com/office/drawing/2014/main" id="{0EC9A62E-A52E-4A05-9073-A2BCAB8BFAF8}"/>
              </a:ext>
            </a:extLst>
          </p:cNvPr>
          <p:cNvPicPr>
            <a:picLocks noGrp="1" noChangeAspect="1"/>
          </p:cNvPicPr>
          <p:nvPr>
            <p:ph sz="half" idx="1"/>
          </p:nvPr>
        </p:nvPicPr>
        <p:blipFill>
          <a:blip r:embed="rId3"/>
          <a:srcRect r="742" b="2"/>
          <a:stretch/>
        </p:blipFill>
        <p:spPr>
          <a:xfrm>
            <a:off x="-1" y="10"/>
            <a:ext cx="6096001" cy="4114790"/>
          </a:xfrm>
          <a:prstGeom prst="rect">
            <a:avLst/>
          </a:prstGeom>
        </p:spPr>
      </p:pic>
      <p:sp>
        <p:nvSpPr>
          <p:cNvPr id="4" name="Espace réservé du contenu 3">
            <a:extLst>
              <a:ext uri="{FF2B5EF4-FFF2-40B4-BE49-F238E27FC236}">
                <a16:creationId xmlns:a16="http://schemas.microsoft.com/office/drawing/2014/main" id="{0E73A065-3EA1-0719-534F-F70EF53738B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803410" y="691912"/>
            <a:ext cx="4585646" cy="5474173"/>
          </a:xfrm>
        </p:spPr>
        <p:txBody>
          <a:bodyPr>
            <a:normAutofit/>
          </a:bodyPr>
          <a:lstStyle/>
          <a:p>
            <a:pPr marL="0" indent="0">
              <a:spcBef>
                <a:spcPts val="2500"/>
              </a:spcBef>
              <a:buNone/>
            </a:pPr>
            <a:r>
              <a:rPr lang="fr-FR" sz="1400" b="1"/>
              <a:t>Habitats aquatiques</a:t>
            </a:r>
          </a:p>
          <a:p>
            <a:pPr marL="0" lvl="1" indent="0">
              <a:buNone/>
            </a:pPr>
            <a:r>
              <a:rPr lang="fr-FR" sz="1400"/>
              <a:t>Les tortues aquatiques vivent dans des environnements tels que les océans, les rivières et les lacs, où elles se nourrissent et se reproduisent.</a:t>
            </a:r>
          </a:p>
          <a:p>
            <a:pPr marL="0" indent="0">
              <a:spcBef>
                <a:spcPts val="2500"/>
              </a:spcBef>
              <a:buNone/>
            </a:pPr>
            <a:r>
              <a:rPr lang="fr-FR" sz="1400" b="1"/>
              <a:t>Habitats terrestres</a:t>
            </a:r>
          </a:p>
          <a:p>
            <a:pPr marL="0" lvl="1" indent="0">
              <a:buNone/>
            </a:pPr>
            <a:r>
              <a:rPr lang="fr-FR" sz="1400"/>
              <a:t>Les tortues terrestres habitent principalement des écosystèmes comme les forêts, les prairies et les déserts, s'adaptant à divers climats.</a:t>
            </a:r>
          </a:p>
          <a:p>
            <a:pPr marL="0" indent="0">
              <a:spcBef>
                <a:spcPts val="2500"/>
              </a:spcBef>
              <a:buNone/>
            </a:pPr>
            <a:r>
              <a:rPr lang="fr-FR" sz="1400" b="1"/>
              <a:t>Adaptations aux habitats</a:t>
            </a:r>
          </a:p>
          <a:p>
            <a:pPr marL="0" lvl="1" indent="0">
              <a:buNone/>
            </a:pPr>
            <a:r>
              <a:rPr lang="fr-FR" sz="1400"/>
              <a:t>Les tortues possèdent des adaptations uniques qui leur permettent de survivre et de prospérer dans leurs habitats, qu'ils soient aquatiques ou terrestres.</a:t>
            </a:r>
          </a:p>
        </p:txBody>
      </p:sp>
    </p:spTree>
    <p:extLst>
      <p:ext uri="{BB962C8B-B14F-4D97-AF65-F5344CB8AC3E}">
        <p14:creationId xmlns:p14="http://schemas.microsoft.com/office/powerpoint/2010/main" val="2223658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AF6CB648-9554-488A-B457-99CAAD1DA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space réservé du contenu 4" descr="Une tortue de mer sous-marine frappée par les rayons du soleil">
            <a:extLst>
              <a:ext uri="{FF2B5EF4-FFF2-40B4-BE49-F238E27FC236}">
                <a16:creationId xmlns:a16="http://schemas.microsoft.com/office/drawing/2014/main" id="{E26B7BC1-0A0C-48CB-B863-0FADDF96CC76}"/>
              </a:ext>
            </a:extLst>
          </p:cNvPr>
          <p:cNvPicPr>
            <a:picLocks noGrp="1" noChangeAspect="1"/>
          </p:cNvPicPr>
          <p:nvPr>
            <p:ph sz="half" idx="1"/>
          </p:nvPr>
        </p:nvPicPr>
        <p:blipFill>
          <a:blip r:embed="rId3"/>
          <a:srcRect l="952" r="28836"/>
          <a:stretch/>
        </p:blipFill>
        <p:spPr>
          <a:xfrm>
            <a:off x="6781799" y="1714500"/>
            <a:ext cx="5410201" cy="5143500"/>
          </a:xfrm>
          <a:prstGeom prst="rect">
            <a:avLst/>
          </a:prstGeom>
        </p:spPr>
      </p:pic>
      <p:sp useBgFill="1">
        <p:nvSpPr>
          <p:cNvPr id="12" name="Rectangle 11">
            <a:extLst>
              <a:ext uri="{FF2B5EF4-FFF2-40B4-BE49-F238E27FC236}">
                <a16:creationId xmlns:a16="http://schemas.microsoft.com/office/drawing/2014/main" id="{E1ED8A68-A582-AC62-104E-E319E9DB34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1729117"/>
          </a:xfrm>
          <a:prstGeom prst="rect">
            <a:avLst/>
          </a:prstGeom>
          <a:ln>
            <a:noFill/>
          </a:ln>
          <a:effectLst>
            <a:outerShdw blurRad="368300" dist="101600" dir="546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D35C7D0D-AC62-43DC-147C-E7DE179BA339}"/>
              </a:ext>
            </a:extLst>
          </p:cNvPr>
          <p:cNvSpPr>
            <a:spLocks noGrp="1"/>
          </p:cNvSpPr>
          <p:nvPr>
            <p:ph type="title"/>
          </p:nvPr>
        </p:nvSpPr>
        <p:spPr>
          <a:xfrm>
            <a:off x="761801" y="250409"/>
            <a:ext cx="10222952" cy="1228299"/>
          </a:xfrm>
        </p:spPr>
        <p:txBody>
          <a:bodyPr vert="horz" lIns="91440" tIns="45720" rIns="91440" bIns="45720" rtlCol="0" anchor="ctr">
            <a:normAutofit/>
          </a:bodyPr>
          <a:lstStyle/>
          <a:p>
            <a:r>
              <a:rPr lang="en-US" sz="4000"/>
              <a:t>Habitat aquatique</a:t>
            </a:r>
          </a:p>
        </p:txBody>
      </p:sp>
      <p:sp>
        <p:nvSpPr>
          <p:cNvPr id="4" name="Espace réservé du contenu 3">
            <a:extLst>
              <a:ext uri="{FF2B5EF4-FFF2-40B4-BE49-F238E27FC236}">
                <a16:creationId xmlns:a16="http://schemas.microsoft.com/office/drawing/2014/main" id="{98202421-641C-499F-9225-A756A82D6FC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61801" y="2183642"/>
            <a:ext cx="5334199" cy="4115018"/>
          </a:xfrm>
        </p:spPr>
        <p:txBody>
          <a:bodyPr>
            <a:normAutofit/>
          </a:bodyPr>
          <a:lstStyle/>
          <a:p>
            <a:pPr marL="0" indent="0">
              <a:spcBef>
                <a:spcPts val="2500"/>
              </a:spcBef>
              <a:buNone/>
            </a:pPr>
            <a:r>
              <a:rPr lang="fr-FR" sz="1400" b="1"/>
              <a:t>Adaptations des tortues</a:t>
            </a:r>
          </a:p>
          <a:p>
            <a:pPr marL="0" lvl="1" indent="0">
              <a:buNone/>
            </a:pPr>
            <a:r>
              <a:rPr lang="fr-FR" sz="1400"/>
              <a:t>Les tortues aquatiques possèdent des adaptations telles que des palmes qui leur permettent de nager efficacement dans l'eau.</a:t>
            </a:r>
          </a:p>
          <a:p>
            <a:pPr marL="0" indent="0">
              <a:spcBef>
                <a:spcPts val="2500"/>
              </a:spcBef>
              <a:buNone/>
            </a:pPr>
            <a:r>
              <a:rPr lang="fr-FR" sz="1400" b="1"/>
              <a:t>Respiration sous l'eau</a:t>
            </a:r>
          </a:p>
          <a:p>
            <a:pPr marL="0" lvl="1" indent="0">
              <a:buNone/>
            </a:pPr>
            <a:r>
              <a:rPr lang="fr-FR" sz="1400"/>
              <a:t>Elles ont également des poumons pour respirer, leur permettant de rester sous l'eau pendant de longues périodes.</a:t>
            </a:r>
          </a:p>
          <a:p>
            <a:pPr marL="0" indent="0">
              <a:spcBef>
                <a:spcPts val="2500"/>
              </a:spcBef>
              <a:buNone/>
            </a:pPr>
            <a:r>
              <a:rPr lang="fr-FR" sz="1400" b="1"/>
              <a:t>Types de tortues aquatiques</a:t>
            </a:r>
          </a:p>
          <a:p>
            <a:pPr marL="0" lvl="1" indent="0">
              <a:buNone/>
            </a:pPr>
            <a:r>
              <a:rPr lang="fr-FR" sz="1400"/>
              <a:t>Il existe plusieurs types de tortues aquatiques, chacune ayant des caractéristiques et des habitats uniques adaptés à leur mode de vie.</a:t>
            </a:r>
          </a:p>
        </p:txBody>
      </p:sp>
    </p:spTree>
    <p:extLst>
      <p:ext uri="{BB962C8B-B14F-4D97-AF65-F5344CB8AC3E}">
        <p14:creationId xmlns:p14="http://schemas.microsoft.com/office/powerpoint/2010/main" val="3679820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re 1">
            <a:extLst>
              <a:ext uri="{FF2B5EF4-FFF2-40B4-BE49-F238E27FC236}">
                <a16:creationId xmlns:a16="http://schemas.microsoft.com/office/drawing/2014/main" id="{FB1F5C77-0D71-C9D0-8615-378DA0965F7D}"/>
              </a:ext>
            </a:extLst>
          </p:cNvPr>
          <p:cNvSpPr>
            <a:spLocks noGrp="1"/>
          </p:cNvSpPr>
          <p:nvPr>
            <p:ph type="title"/>
          </p:nvPr>
        </p:nvSpPr>
        <p:spPr>
          <a:xfrm>
            <a:off x="838200" y="365125"/>
            <a:ext cx="5393361" cy="1325563"/>
          </a:xfrm>
        </p:spPr>
        <p:txBody>
          <a:bodyPr vert="horz" lIns="91440" tIns="45720" rIns="91440" bIns="45720" rtlCol="0" anchor="ctr">
            <a:normAutofit/>
          </a:bodyPr>
          <a:lstStyle/>
          <a:p>
            <a:r>
              <a:rPr lang="en-US"/>
              <a:t>Habitat de terre</a:t>
            </a:r>
          </a:p>
        </p:txBody>
      </p:sp>
      <p:sp>
        <p:nvSpPr>
          <p:cNvPr id="4" name="Espace réservé du contenu 3">
            <a:extLst>
              <a:ext uri="{FF2B5EF4-FFF2-40B4-BE49-F238E27FC236}">
                <a16:creationId xmlns:a16="http://schemas.microsoft.com/office/drawing/2014/main" id="{5C3469A9-2B72-1716-7120-4C2F05D2999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1825625"/>
            <a:ext cx="5393361" cy="4351338"/>
          </a:xfrm>
        </p:spPr>
        <p:txBody>
          <a:bodyPr>
            <a:normAutofit/>
          </a:bodyPr>
          <a:lstStyle/>
          <a:p>
            <a:pPr marL="0" indent="0">
              <a:spcBef>
                <a:spcPts val="2500"/>
              </a:spcBef>
              <a:buNone/>
            </a:pPr>
            <a:r>
              <a:rPr lang="fr-FR" sz="1400" b="1"/>
              <a:t>Adaptations des tortues</a:t>
            </a:r>
          </a:p>
          <a:p>
            <a:pPr marL="0" lvl="1" indent="0">
              <a:buNone/>
            </a:pPr>
            <a:r>
              <a:rPr lang="fr-FR" sz="1400"/>
              <a:t>Les tortues terrestres possèdent des griffes robustes pour creuser et des carapaces solides pour leur protection, leur permettant de survivre dans des environnements variés.</a:t>
            </a:r>
          </a:p>
          <a:p>
            <a:pPr marL="0" indent="0">
              <a:spcBef>
                <a:spcPts val="2500"/>
              </a:spcBef>
              <a:buNone/>
            </a:pPr>
            <a:r>
              <a:rPr lang="fr-FR" sz="1400" b="1"/>
              <a:t>Types de tortues terrestres</a:t>
            </a:r>
          </a:p>
          <a:p>
            <a:pPr marL="0" lvl="1" indent="0">
              <a:buNone/>
            </a:pPr>
            <a:r>
              <a:rPr lang="fr-FR" sz="1400"/>
              <a:t>Il existe plusieurs espèces de tortues terrestres, chacune avec des caractéristiques uniques adaptées à leur habitat spécifique.</a:t>
            </a:r>
          </a:p>
          <a:p>
            <a:pPr marL="0" indent="0">
              <a:spcBef>
                <a:spcPts val="2500"/>
              </a:spcBef>
              <a:buNone/>
            </a:pPr>
            <a:r>
              <a:rPr lang="fr-FR" sz="1400" b="1"/>
              <a:t>Habitat naturel</a:t>
            </a:r>
          </a:p>
          <a:p>
            <a:pPr marL="0" lvl="1" indent="0">
              <a:buNone/>
            </a:pPr>
            <a:r>
              <a:rPr lang="fr-FR" sz="1400"/>
              <a:t>Les tortues terrestres habitent divers milieux, allant des forêts sèches aux prairies, et dépendent de leur environnement pour survivre.</a:t>
            </a:r>
          </a:p>
        </p:txBody>
      </p:sp>
      <p:pic>
        <p:nvPicPr>
          <p:cNvPr id="5" name="Espace réservé du contenu 4" descr="« Tortue géante, gros plan. »">
            <a:extLst>
              <a:ext uri="{FF2B5EF4-FFF2-40B4-BE49-F238E27FC236}">
                <a16:creationId xmlns:a16="http://schemas.microsoft.com/office/drawing/2014/main" id="{9A1AE38D-1737-4F8C-868D-28C1F1A70CE3}"/>
              </a:ext>
            </a:extLst>
          </p:cNvPr>
          <p:cNvPicPr>
            <a:picLocks noGrp="1" noChangeAspect="1"/>
          </p:cNvPicPr>
          <p:nvPr>
            <p:ph sz="half" idx="1"/>
          </p:nvPr>
        </p:nvPicPr>
        <p:blipFill>
          <a:blip r:embed="rId3"/>
          <a:srcRect l="13750"/>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7622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F90786E-B72D-4C32-BDCE-A170B0078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E46F2E7-848F-4A6C-A098-4764FDEA7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Espace réservé du contenu 4" descr="Turle nageant dans un étang">
            <a:extLst>
              <a:ext uri="{FF2B5EF4-FFF2-40B4-BE49-F238E27FC236}">
                <a16:creationId xmlns:a16="http://schemas.microsoft.com/office/drawing/2014/main" id="{1B3218B3-A689-47C7-9A91-E94F5C2D557C}"/>
              </a:ext>
            </a:extLst>
          </p:cNvPr>
          <p:cNvPicPr>
            <a:picLocks noGrp="1" noChangeAspect="1"/>
          </p:cNvPicPr>
          <p:nvPr>
            <p:ph sz="half" idx="1"/>
          </p:nvPr>
        </p:nvPicPr>
        <p:blipFill>
          <a:blip r:embed="rId3">
            <a:alphaModFix amt="60000"/>
          </a:blip>
          <a:srcRect t="3196" b="12535"/>
          <a:stretch/>
        </p:blipFill>
        <p:spPr>
          <a:xfrm>
            <a:off x="-1" y="10"/>
            <a:ext cx="12192001" cy="6857990"/>
          </a:xfrm>
          <a:prstGeom prst="rect">
            <a:avLst/>
          </a:prstGeom>
        </p:spPr>
      </p:pic>
      <p:sp>
        <p:nvSpPr>
          <p:cNvPr id="2" name="Titre 1">
            <a:extLst>
              <a:ext uri="{FF2B5EF4-FFF2-40B4-BE49-F238E27FC236}">
                <a16:creationId xmlns:a16="http://schemas.microsoft.com/office/drawing/2014/main" id="{CE6D0576-2D3D-7874-B1D0-5A9C461354F5}"/>
              </a:ext>
            </a:extLst>
          </p:cNvPr>
          <p:cNvSpPr>
            <a:spLocks noGrp="1"/>
          </p:cNvSpPr>
          <p:nvPr>
            <p:ph type="title"/>
          </p:nvPr>
        </p:nvSpPr>
        <p:spPr>
          <a:xfrm>
            <a:off x="838199" y="1671570"/>
            <a:ext cx="5155261" cy="4072044"/>
          </a:xfrm>
        </p:spPr>
        <p:txBody>
          <a:bodyPr vert="horz" lIns="91440" tIns="45720" rIns="91440" bIns="45720" rtlCol="0" anchor="t">
            <a:normAutofit/>
          </a:bodyPr>
          <a:lstStyle/>
          <a:p>
            <a:r>
              <a:rPr lang="en-US">
                <a:solidFill>
                  <a:srgbClr val="FFFFFF"/>
                </a:solidFill>
              </a:rPr>
              <a:t>La conservation des tortues</a:t>
            </a:r>
          </a:p>
        </p:txBody>
      </p:sp>
      <p:sp>
        <p:nvSpPr>
          <p:cNvPr id="4" name="Espace réservé du contenu 3">
            <a:extLst>
              <a:ext uri="{FF2B5EF4-FFF2-40B4-BE49-F238E27FC236}">
                <a16:creationId xmlns:a16="http://schemas.microsoft.com/office/drawing/2014/main" id="{BD5E5FE3-2F8C-A208-C761-EA602E6243F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85986" y="1671566"/>
            <a:ext cx="5170861" cy="4072043"/>
          </a:xfrm>
        </p:spPr>
        <p:txBody>
          <a:bodyPr>
            <a:normAutofit/>
          </a:bodyPr>
          <a:lstStyle/>
          <a:p>
            <a:pPr marL="0" indent="0">
              <a:spcBef>
                <a:spcPts val="2500"/>
              </a:spcBef>
              <a:buNone/>
            </a:pPr>
            <a:r>
              <a:rPr lang="fr-FR" sz="1400" b="1">
                <a:solidFill>
                  <a:srgbClr val="FFFFFF"/>
                </a:solidFill>
              </a:rPr>
              <a:t>Menaces aux tortues</a:t>
            </a:r>
          </a:p>
          <a:p>
            <a:pPr marL="0" lvl="1" indent="0">
              <a:buNone/>
            </a:pPr>
            <a:r>
              <a:rPr lang="fr-FR" sz="1400">
                <a:solidFill>
                  <a:srgbClr val="FFFFFF"/>
                </a:solidFill>
              </a:rPr>
              <a:t>Les tortues font face à des menaces graves telles que la chasse, la destruction de l'habitat et la pollution de leurs environnements naturels.</a:t>
            </a:r>
          </a:p>
          <a:p>
            <a:pPr marL="0" indent="0">
              <a:spcBef>
                <a:spcPts val="2500"/>
              </a:spcBef>
              <a:buNone/>
            </a:pPr>
            <a:r>
              <a:rPr lang="fr-FR" sz="1400" b="1">
                <a:solidFill>
                  <a:srgbClr val="FFFFFF"/>
                </a:solidFill>
              </a:rPr>
              <a:t>Programmes de conservation</a:t>
            </a:r>
          </a:p>
          <a:p>
            <a:pPr marL="0" lvl="1" indent="0">
              <a:buNone/>
            </a:pPr>
            <a:r>
              <a:rPr lang="fr-FR" sz="1400">
                <a:solidFill>
                  <a:srgbClr val="FFFFFF"/>
                </a:solidFill>
              </a:rPr>
              <a:t>Des programmes de conservation ont été mis en place pour protéger et sauvegarder les tortues et leurs habitats tout en sensibilisant le public.</a:t>
            </a:r>
          </a:p>
          <a:p>
            <a:pPr marL="0" indent="0">
              <a:spcBef>
                <a:spcPts val="2500"/>
              </a:spcBef>
              <a:buNone/>
            </a:pPr>
            <a:r>
              <a:rPr lang="fr-FR" sz="1400" b="1">
                <a:solidFill>
                  <a:srgbClr val="FFFFFF"/>
                </a:solidFill>
              </a:rPr>
              <a:t>Importance de la biodiversité</a:t>
            </a:r>
          </a:p>
          <a:p>
            <a:pPr marL="0" lvl="1" indent="0">
              <a:buNone/>
            </a:pPr>
            <a:r>
              <a:rPr lang="fr-FR" sz="1400">
                <a:solidFill>
                  <a:srgbClr val="FFFFFF"/>
                </a:solidFill>
              </a:rPr>
              <a:t>La protection des tortues est essentielle pour maintenir la biodiversité et l'équilibre écologique dans les écosystèmes marins et terrestres.</a:t>
            </a:r>
          </a:p>
        </p:txBody>
      </p:sp>
    </p:spTree>
    <p:extLst>
      <p:ext uri="{BB962C8B-B14F-4D97-AF65-F5344CB8AC3E}">
        <p14:creationId xmlns:p14="http://schemas.microsoft.com/office/powerpoint/2010/main" val="4150075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1418</Words>
  <Application>Microsoft Office PowerPoint</Application>
  <PresentationFormat>Widescreen</PresentationFormat>
  <Paragraphs>101</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Calibri</vt:lpstr>
      <vt:lpstr>Thème Office</vt:lpstr>
      <vt:lpstr>Les tortues</vt:lpstr>
      <vt:lpstr>Aperçu de la présentation</vt:lpstr>
      <vt:lpstr>Les diverses espèces de tortues</vt:lpstr>
      <vt:lpstr>Tortue de mer</vt:lpstr>
      <vt:lpstr>Tortue de Floride</vt:lpstr>
      <vt:lpstr>L'habitat des tortues</vt:lpstr>
      <vt:lpstr>Habitat aquatique</vt:lpstr>
      <vt:lpstr>Habitat de terre</vt:lpstr>
      <vt:lpstr>La conservation des tortues</vt:lpstr>
      <vt:lpstr>Menaces pour les tortues</vt:lpstr>
      <vt:lpstr>Programmes de conservation</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Mickaël Bertolla</dc:creator>
  <cp:lastModifiedBy>Mickaël Bertolla</cp:lastModifiedBy>
  <cp:revision>16</cp:revision>
  <dcterms:created xsi:type="dcterms:W3CDTF">2024-12-19T15:47:01Z</dcterms:created>
  <dcterms:modified xsi:type="dcterms:W3CDTF">2025-01-16T14:16:00Z</dcterms:modified>
</cp:coreProperties>
</file>